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Lst>
  <p:notesMasterIdLst>
    <p:notesMasterId r:id="rId76"/>
  </p:notesMasterIdLst>
  <p:sldIdLst>
    <p:sldId id="257" r:id="rId4"/>
    <p:sldId id="264" r:id="rId5"/>
    <p:sldId id="265" r:id="rId6"/>
    <p:sldId id="262" r:id="rId7"/>
    <p:sldId id="263" r:id="rId8"/>
    <p:sldId id="266" r:id="rId9"/>
    <p:sldId id="332" r:id="rId10"/>
    <p:sldId id="333"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335"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34" r:id="rId68"/>
    <p:sldId id="325" r:id="rId69"/>
    <p:sldId id="326" r:id="rId70"/>
    <p:sldId id="327" r:id="rId71"/>
    <p:sldId id="328" r:id="rId72"/>
    <p:sldId id="329" r:id="rId73"/>
    <p:sldId id="330" r:id="rId74"/>
    <p:sldId id="331" r:id="rId7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izio Quarta" initials="MQ" lastIdx="1" clrIdx="0">
    <p:extLst>
      <p:ext uri="{19B8F6BF-5375-455C-9EA6-DF929625EA0E}">
        <p15:presenceInfo xmlns:p15="http://schemas.microsoft.com/office/powerpoint/2012/main" userId="122cac98df9a2eb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74" d="100"/>
          <a:sy n="74"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38.wmf"/><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89785-312B-46B0-BBBE-7574B0B33EE1}" type="datetimeFigureOut">
              <a:rPr lang="it-IT" smtClean="0"/>
              <a:t>02/10/2021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9868E-9CF4-49E9-83CA-77FA187CB997}" type="slidenum">
              <a:rPr lang="it-IT" smtClean="0"/>
              <a:t>‹N›</a:t>
            </a:fld>
            <a:endParaRPr lang="it-IT"/>
          </a:p>
        </p:txBody>
      </p:sp>
    </p:spTree>
    <p:extLst>
      <p:ext uri="{BB962C8B-B14F-4D97-AF65-F5344CB8AC3E}">
        <p14:creationId xmlns:p14="http://schemas.microsoft.com/office/powerpoint/2010/main" val="38136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27651"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419731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Grp="1" noRot="1" noChangeAspect="1" noChangeArrowheads="1" noTextEdit="1"/>
          </p:cNvSpPr>
          <p:nvPr>
            <p:ph type="sldImg"/>
          </p:nvPr>
        </p:nvSpPr>
        <p:spPr>
          <a:ln/>
        </p:spPr>
      </p:sp>
      <p:sp>
        <p:nvSpPr>
          <p:cNvPr id="50179"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4848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ln/>
        </p:spPr>
      </p:sp>
      <p:sp>
        <p:nvSpPr>
          <p:cNvPr id="52227"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573286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txBox="1">
            <a:spLocks noGrp="1" noChangeArrowheads="1"/>
          </p:cNvSpPr>
          <p:nvPr>
            <p:ph type="body" idx="1"/>
          </p:nvPr>
        </p:nvSpPr>
        <p:spPr>
          <a:noFill/>
        </p:spPr>
        <p:txBody>
          <a:bodyPr wrap="none"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311884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ln/>
        </p:spPr>
      </p:sp>
      <p:sp>
        <p:nvSpPr>
          <p:cNvPr id="56323"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502543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a:ln/>
        </p:spPr>
      </p:sp>
      <p:sp>
        <p:nvSpPr>
          <p:cNvPr id="58371"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762427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Text Box 3"/>
          <p:cNvSpPr txBox="1">
            <a:spLocks noGrp="1" noChangeArrowheads="1"/>
          </p:cNvSpPr>
          <p:nvPr>
            <p:ph type="body" idx="1"/>
          </p:nvPr>
        </p:nvSpPr>
        <p:spPr>
          <a:noFill/>
        </p:spPr>
        <p:txBody>
          <a:bodyPr wrap="none" anchor="ctr"/>
          <a:lstStyle/>
          <a:p>
            <a:r>
              <a:rPr lang="it-IT" altLang="en-US"/>
              <a:t>A. TURING Matematico Inglese</a:t>
            </a:r>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251474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ln/>
        </p:spPr>
      </p:sp>
      <p:sp>
        <p:nvSpPr>
          <p:cNvPr id="62467"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332604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ln/>
        </p:spPr>
      </p:sp>
      <p:sp>
        <p:nvSpPr>
          <p:cNvPr id="64515"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76276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ln/>
        </p:spPr>
      </p:sp>
      <p:sp>
        <p:nvSpPr>
          <p:cNvPr id="66563"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423022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ln/>
        </p:spPr>
      </p:sp>
      <p:sp>
        <p:nvSpPr>
          <p:cNvPr id="68611"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65728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txBox="1">
            <a:spLocks noGrp="1" noChangeArrowheads="1"/>
          </p:cNvSpPr>
          <p:nvPr>
            <p:ph type="body" idx="1"/>
          </p:nvPr>
        </p:nvSpPr>
        <p:spPr>
          <a:noFill/>
        </p:spPr>
        <p:txBody>
          <a:bodyPr wrap="none"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23165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ln/>
        </p:spPr>
      </p:sp>
      <p:sp>
        <p:nvSpPr>
          <p:cNvPr id="70659"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93100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a:spLocks noGrp="1" noRot="1" noChangeAspect="1" noChangeArrowheads="1" noTextEdit="1"/>
          </p:cNvSpPr>
          <p:nvPr>
            <p:ph type="sldImg"/>
          </p:nvPr>
        </p:nvSpPr>
        <p:spPr>
          <a:ln/>
        </p:spPr>
      </p:sp>
      <p:sp>
        <p:nvSpPr>
          <p:cNvPr id="72707"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688423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a:spLocks noGrp="1" noRot="1" noChangeAspect="1" noChangeArrowheads="1" noTextEdit="1"/>
          </p:cNvSpPr>
          <p:nvPr>
            <p:ph type="sldImg"/>
          </p:nvPr>
        </p:nvSpPr>
        <p:spPr>
          <a:ln/>
        </p:spPr>
      </p:sp>
      <p:sp>
        <p:nvSpPr>
          <p:cNvPr id="74755"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479927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p:cNvSpPr>
            <a:spLocks noGrp="1" noRot="1" noChangeAspect="1" noChangeArrowheads="1" noTextEdit="1"/>
          </p:cNvSpPr>
          <p:nvPr>
            <p:ph type="sldImg"/>
          </p:nvPr>
        </p:nvSpPr>
        <p:spPr>
          <a:ln/>
        </p:spPr>
      </p:sp>
      <p:sp>
        <p:nvSpPr>
          <p:cNvPr id="76803"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393665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a:spLocks noGrp="1" noRot="1" noChangeAspect="1" noChangeArrowheads="1" noTextEdit="1"/>
          </p:cNvSpPr>
          <p:nvPr>
            <p:ph type="sldImg"/>
          </p:nvPr>
        </p:nvSpPr>
        <p:spPr>
          <a:ln/>
        </p:spPr>
      </p:sp>
      <p:sp>
        <p:nvSpPr>
          <p:cNvPr id="78851"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120423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Grp="1" noRot="1" noChangeAspect="1" noChangeArrowheads="1" noTextEdit="1"/>
          </p:cNvSpPr>
          <p:nvPr>
            <p:ph type="sldImg"/>
          </p:nvPr>
        </p:nvSpPr>
        <p:spPr>
          <a:ln/>
        </p:spPr>
      </p:sp>
      <p:sp>
        <p:nvSpPr>
          <p:cNvPr id="80899"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503879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Grp="1" noRot="1" noChangeAspect="1" noChangeArrowheads="1" noTextEdit="1"/>
          </p:cNvSpPr>
          <p:nvPr>
            <p:ph type="sldImg"/>
          </p:nvPr>
        </p:nvSpPr>
        <p:spPr>
          <a:ln/>
        </p:spPr>
      </p:sp>
      <p:sp>
        <p:nvSpPr>
          <p:cNvPr id="80899"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223800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Grp="1" noRot="1" noChangeAspect="1" noChangeArrowheads="1" noTextEdit="1"/>
          </p:cNvSpPr>
          <p:nvPr>
            <p:ph type="sldImg"/>
          </p:nvPr>
        </p:nvSpPr>
        <p:spPr>
          <a:ln/>
        </p:spPr>
      </p:sp>
      <p:sp>
        <p:nvSpPr>
          <p:cNvPr id="82947"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609373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a:spLocks noGrp="1" noRot="1" noChangeAspect="1" noChangeArrowheads="1" noTextEdit="1"/>
          </p:cNvSpPr>
          <p:nvPr>
            <p:ph type="sldImg"/>
          </p:nvPr>
        </p:nvSpPr>
        <p:spPr>
          <a:ln/>
        </p:spPr>
      </p:sp>
      <p:sp>
        <p:nvSpPr>
          <p:cNvPr id="84995"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80971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87043"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27794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31747"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670469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89091"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961796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91139"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052576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93187"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446069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95235"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879501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97283"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795757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99331"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60542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01379"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755577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
          <p:cNvSpPr>
            <a:spLocks noGrp="1" noRot="1" noChangeAspect="1" noChangeArrowheads="1" noTextEdit="1"/>
          </p:cNvSpPr>
          <p:nvPr>
            <p:ph type="sldImg"/>
          </p:nvPr>
        </p:nvSpPr>
        <p:spPr>
          <a:ln/>
        </p:spPr>
      </p:sp>
      <p:sp>
        <p:nvSpPr>
          <p:cNvPr id="103427"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549067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
          <p:cNvSpPr>
            <a:spLocks noGrp="1" noRot="1" noChangeAspect="1" noChangeArrowheads="1" noTextEdit="1"/>
          </p:cNvSpPr>
          <p:nvPr>
            <p:ph type="sldImg"/>
          </p:nvPr>
        </p:nvSpPr>
        <p:spPr>
          <a:ln/>
        </p:spPr>
      </p:sp>
      <p:sp>
        <p:nvSpPr>
          <p:cNvPr id="105475"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213265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
          <p:cNvSpPr>
            <a:spLocks noGrp="1" noRot="1" noChangeAspect="1" noChangeArrowheads="1" noTextEdit="1"/>
          </p:cNvSpPr>
          <p:nvPr>
            <p:ph type="sldImg"/>
          </p:nvPr>
        </p:nvSpPr>
        <p:spPr>
          <a:ln/>
        </p:spPr>
      </p:sp>
      <p:sp>
        <p:nvSpPr>
          <p:cNvPr id="107523"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4139570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ln/>
        </p:spPr>
      </p:sp>
      <p:sp>
        <p:nvSpPr>
          <p:cNvPr id="37891"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7426488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Text Box 3"/>
          <p:cNvSpPr txBox="1">
            <a:spLocks noGrp="1" noChangeArrowheads="1"/>
          </p:cNvSpPr>
          <p:nvPr>
            <p:ph type="body" idx="1"/>
          </p:nvPr>
        </p:nvSpPr>
        <p:spPr>
          <a:noFill/>
        </p:spPr>
        <p:txBody>
          <a:bodyPr wrap="none" lIns="86840" tIns="43420" rIns="86840" bIns="43420" anchor="ctr"/>
          <a:lstStyle/>
          <a:p>
            <a:r>
              <a:rPr lang="it-IT" altLang="en-US"/>
              <a:t>MBR  Mem Buffer Register</a:t>
            </a:r>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3629546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11619"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706066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13667"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5697047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15715"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900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17763"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9412595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19811"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6792254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21859"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7026416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23907"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2887693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25955"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8703642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28003"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90185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a:ln/>
        </p:spPr>
      </p:sp>
      <p:sp>
        <p:nvSpPr>
          <p:cNvPr id="39939"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4432199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30051"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235936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32099"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6730939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34147"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906054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36195"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1982246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38243"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3164428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40291"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7938905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42339"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41732662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44387"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1455231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46435"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1369861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148483"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295266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ln/>
        </p:spPr>
      </p:sp>
      <p:sp>
        <p:nvSpPr>
          <p:cNvPr id="41987" name="Rectangle 2"/>
          <p:cNvSpPr txBox="1">
            <a:spLocks noGrp="1" noChangeArrowheads="1"/>
          </p:cNvSpPr>
          <p:nvPr>
            <p:ph type="body" idx="1"/>
          </p:nvPr>
        </p:nvSpPr>
        <p:spPr>
          <a:noFill/>
        </p:spPr>
        <p:txBody>
          <a:bodyPr wrap="none" lIns="86850" tIns="43425" rIns="86850" bIns="43425" anchor="ct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0035100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41288" y="765175"/>
            <a:ext cx="6816725" cy="3835400"/>
          </a:xfrm>
          <a:ln/>
        </p:spPr>
      </p:sp>
      <p:sp>
        <p:nvSpPr>
          <p:cNvPr id="150531" name="Rectangle 3"/>
          <p:cNvSpPr txBox="1">
            <a:spLocks noGrp="1" noChangeArrowheads="1"/>
          </p:cNvSpPr>
          <p:nvPr>
            <p:ph type="body" idx="1"/>
          </p:nvPr>
        </p:nvSpPr>
        <p:spPr>
          <a:xfrm>
            <a:off x="709613" y="4856163"/>
            <a:ext cx="5680075" cy="4602162"/>
          </a:xfrm>
          <a:noFill/>
        </p:spPr>
        <p:txBody>
          <a:bodyPr/>
          <a:lstStyle/>
          <a:p>
            <a:pPr defTabSz="914400"/>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4711758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41288" y="765175"/>
            <a:ext cx="6816725" cy="3835400"/>
          </a:xfrm>
          <a:ln/>
        </p:spPr>
      </p:sp>
      <p:sp>
        <p:nvSpPr>
          <p:cNvPr id="152579" name="Rectangle 3"/>
          <p:cNvSpPr txBox="1">
            <a:spLocks noGrp="1" noChangeArrowheads="1"/>
          </p:cNvSpPr>
          <p:nvPr>
            <p:ph type="body" idx="1"/>
          </p:nvPr>
        </p:nvSpPr>
        <p:spPr>
          <a:xfrm>
            <a:off x="709613" y="4856163"/>
            <a:ext cx="5680075" cy="4602162"/>
          </a:xfrm>
          <a:noFill/>
        </p:spPr>
        <p:txBody>
          <a:bodyPr/>
          <a:lstStyle/>
          <a:p>
            <a:pPr defTabSz="914400"/>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5461862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41288" y="765175"/>
            <a:ext cx="6816725" cy="3835400"/>
          </a:xfrm>
          <a:ln/>
        </p:spPr>
      </p:sp>
      <p:sp>
        <p:nvSpPr>
          <p:cNvPr id="154627" name="Rectangle 3"/>
          <p:cNvSpPr txBox="1">
            <a:spLocks noGrp="1" noChangeArrowheads="1"/>
          </p:cNvSpPr>
          <p:nvPr>
            <p:ph type="body" idx="1"/>
          </p:nvPr>
        </p:nvSpPr>
        <p:spPr>
          <a:xfrm>
            <a:off x="709613" y="4856163"/>
            <a:ext cx="5680075" cy="4602162"/>
          </a:xfrm>
          <a:noFill/>
        </p:spPr>
        <p:txBody>
          <a:bodyPr/>
          <a:lstStyle/>
          <a:p>
            <a:pPr defTabSz="914400"/>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2993780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141288" y="765175"/>
            <a:ext cx="6816725" cy="3835400"/>
          </a:xfrm>
          <a:ln/>
        </p:spPr>
      </p:sp>
      <p:sp>
        <p:nvSpPr>
          <p:cNvPr id="156675" name="Rectangle 3"/>
          <p:cNvSpPr txBox="1">
            <a:spLocks noGrp="1" noChangeArrowheads="1"/>
          </p:cNvSpPr>
          <p:nvPr>
            <p:ph type="body" idx="1"/>
          </p:nvPr>
        </p:nvSpPr>
        <p:spPr>
          <a:xfrm>
            <a:off x="709613" y="4856163"/>
            <a:ext cx="5680075" cy="4602162"/>
          </a:xfrm>
          <a:noFill/>
        </p:spPr>
        <p:txBody>
          <a:bodyPr/>
          <a:lstStyle/>
          <a:p>
            <a:pPr defTabSz="914400"/>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4221872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141288" y="765175"/>
            <a:ext cx="6816725" cy="3835400"/>
          </a:xfrm>
          <a:ln/>
        </p:spPr>
      </p:sp>
      <p:sp>
        <p:nvSpPr>
          <p:cNvPr id="158723" name="Rectangle 3"/>
          <p:cNvSpPr txBox="1">
            <a:spLocks noGrp="1" noChangeArrowheads="1"/>
          </p:cNvSpPr>
          <p:nvPr>
            <p:ph type="body" idx="1"/>
          </p:nvPr>
        </p:nvSpPr>
        <p:spPr>
          <a:xfrm>
            <a:off x="709613" y="4856163"/>
            <a:ext cx="5680075" cy="4602162"/>
          </a:xfrm>
          <a:noFill/>
        </p:spPr>
        <p:txBody>
          <a:bodyPr/>
          <a:lstStyle/>
          <a:p>
            <a:pPr defTabSz="914400"/>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4797438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41288" y="765175"/>
            <a:ext cx="6816725" cy="3835400"/>
          </a:xfrm>
          <a:ln/>
        </p:spPr>
      </p:sp>
      <p:sp>
        <p:nvSpPr>
          <p:cNvPr id="160771" name="Rectangle 3"/>
          <p:cNvSpPr txBox="1">
            <a:spLocks noGrp="1" noChangeArrowheads="1"/>
          </p:cNvSpPr>
          <p:nvPr>
            <p:ph type="body" idx="1"/>
          </p:nvPr>
        </p:nvSpPr>
        <p:spPr>
          <a:xfrm>
            <a:off x="709613" y="4856163"/>
            <a:ext cx="5680075" cy="4602162"/>
          </a:xfrm>
          <a:noFill/>
        </p:spPr>
        <p:txBody>
          <a:bodyPr/>
          <a:lstStyle/>
          <a:p>
            <a:pPr defTabSz="914400"/>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5186584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41288" y="765175"/>
            <a:ext cx="6816725" cy="3835400"/>
          </a:xfrm>
          <a:ln/>
        </p:spPr>
      </p:sp>
      <p:sp>
        <p:nvSpPr>
          <p:cNvPr id="162819" name="Rectangle 3"/>
          <p:cNvSpPr txBox="1">
            <a:spLocks noGrp="1" noChangeArrowheads="1"/>
          </p:cNvSpPr>
          <p:nvPr>
            <p:ph type="body" idx="1"/>
          </p:nvPr>
        </p:nvSpPr>
        <p:spPr>
          <a:xfrm>
            <a:off x="709613" y="4856163"/>
            <a:ext cx="5680075" cy="4602162"/>
          </a:xfrm>
          <a:noFill/>
        </p:spPr>
        <p:txBody>
          <a:bodyPr/>
          <a:lstStyle/>
          <a:p>
            <a:pPr defTabSz="914400"/>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2978243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42875" y="766763"/>
            <a:ext cx="6813550" cy="3833812"/>
          </a:xfrm>
          <a:noFill/>
          <a:ln/>
          <a:extLst>
            <a:ext uri="{909E8E84-426E-40DD-AFC4-6F175D3DCCD1}">
              <a14:hiddenFill xmlns:a14="http://schemas.microsoft.com/office/drawing/2010/main">
                <a:solidFill>
                  <a:srgbClr val="FFFFFF"/>
                </a:solidFill>
              </a14:hiddenFill>
            </a:ext>
          </a:extLst>
        </p:spPr>
      </p:sp>
      <p:sp>
        <p:nvSpPr>
          <p:cNvPr id="164867"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980067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a:ln/>
        </p:spPr>
      </p:sp>
      <p:sp>
        <p:nvSpPr>
          <p:cNvPr id="44035" name="Text Box 2"/>
          <p:cNvSpPr txBox="1">
            <a:spLocks noGrp="1" noChangeArrowheads="1"/>
          </p:cNvSpPr>
          <p:nvPr>
            <p:ph type="body" idx="1"/>
          </p:nvPr>
        </p:nvSpPr>
        <p:spPr>
          <a:noFill/>
        </p:spPr>
        <p:txBody>
          <a:bodyPr wrap="none" lIns="86850" tIns="43425" rIns="86850" bIns="43425" anchor="ctr"/>
          <a:lstStyle/>
          <a:p>
            <a:r>
              <a:rPr lang="it-IT" altLang="en-US"/>
              <a:t>Diff. Engine: Dispositivo meccanico  che era solo in grado di fare addizioni e sottrazioni. </a:t>
            </a:r>
          </a:p>
          <a:p>
            <a:r>
              <a:rPr lang="it-IT" altLang="en-US"/>
              <a:t>Fu progettato per calcolare tabelle di numeri utili alla navigazione marina. La macchina era costruita </a:t>
            </a:r>
          </a:p>
          <a:p>
            <a:r>
              <a:rPr lang="it-IT" altLang="en-US"/>
              <a:t> per utilizzare un  Solo algoritmo</a:t>
            </a:r>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228123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41288" y="765175"/>
            <a:ext cx="6816725" cy="3835400"/>
          </a:xfrm>
          <a:noFill/>
          <a:ln/>
          <a:extLst>
            <a:ext uri="{909E8E84-426E-40DD-AFC4-6F175D3DCCD1}">
              <a14:hiddenFill xmlns:a14="http://schemas.microsoft.com/office/drawing/2010/main">
                <a:solidFill>
                  <a:srgbClr val="FFFFFF"/>
                </a:solidFill>
              </a14:hiddenFill>
            </a:ext>
          </a:extLst>
        </p:spPr>
      </p:sp>
      <p:sp>
        <p:nvSpPr>
          <p:cNvPr id="46083" name="Rectangle 3"/>
          <p:cNvSpPr txBox="1">
            <a:spLocks noGrp="1" noChangeArrowheads="1"/>
          </p:cNvSpPr>
          <p:nvPr>
            <p:ph type="body" idx="1"/>
          </p:nvPr>
        </p:nvSpPr>
        <p:spPr>
          <a:noFill/>
        </p:spPr>
        <p:txBody>
          <a:bodyPr/>
          <a:lstStyle/>
          <a:p>
            <a:endParaRPr lang="it-IT" altLang="en-US"/>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82370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ln/>
        </p:spPr>
      </p:sp>
      <p:sp>
        <p:nvSpPr>
          <p:cNvPr id="48131" name="Text Box 2"/>
          <p:cNvSpPr txBox="1">
            <a:spLocks noGrp="1" noChangeArrowheads="1"/>
          </p:cNvSpPr>
          <p:nvPr>
            <p:ph type="body" idx="1"/>
          </p:nvPr>
        </p:nvSpPr>
        <p:spPr>
          <a:noFill/>
        </p:spPr>
        <p:txBody>
          <a:bodyPr wrap="none" lIns="86850" tIns="43425" rIns="86850" bIns="43425" anchor="ctr"/>
          <a:lstStyle/>
          <a:p>
            <a:r>
              <a:rPr lang="it-IT" altLang="en-US"/>
              <a:t>Mill = Mulino   macina tritatutto     UNITA’ DI CALCOLO</a:t>
            </a:r>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695069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p:cNvSpPr>
            <a:spLocks noGrp="1"/>
          </p:cNvSpPr>
          <p:nvPr>
            <p:ph type="dt" sz="half" idx="10"/>
          </p:nvPr>
        </p:nvSpPr>
        <p:spPr/>
        <p:txBody>
          <a:bodyPr/>
          <a:lstStyle/>
          <a:p>
            <a:fld id="{EEAD58D7-90C0-455E-8992-0E6F8B5280E5}" type="datetime1">
              <a:rPr lang="it-IT" smtClean="0"/>
              <a:t>02/10/2021</a:t>
            </a:fld>
            <a:endParaRPr lang="it-IT"/>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4E9FAD9-772B-4BC1-9CB9-7B4D79D67CB7}" type="slidenum">
              <a:rPr lang="it-IT" smtClean="0"/>
              <a:t>‹N›</a:t>
            </a:fld>
            <a:endParaRPr lang="it-IT" dirty="0"/>
          </a:p>
        </p:txBody>
      </p:sp>
    </p:spTree>
    <p:extLst>
      <p:ext uri="{BB962C8B-B14F-4D97-AF65-F5344CB8AC3E}">
        <p14:creationId xmlns:p14="http://schemas.microsoft.com/office/powerpoint/2010/main" val="47447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F19797E-3D04-4D4C-806C-007DE062B192}" type="datetime1">
              <a:rPr lang="it-IT" smtClean="0"/>
              <a:t>02/10/2021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E9FAD9-772B-4BC1-9CB9-7B4D79D67CB7}" type="slidenum">
              <a:rPr lang="it-IT" smtClean="0"/>
              <a:t>‹N›</a:t>
            </a:fld>
            <a:endParaRPr lang="it-IT"/>
          </a:p>
        </p:txBody>
      </p:sp>
    </p:spTree>
    <p:extLst>
      <p:ext uri="{BB962C8B-B14F-4D97-AF65-F5344CB8AC3E}">
        <p14:creationId xmlns:p14="http://schemas.microsoft.com/office/powerpoint/2010/main" val="380083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3ABA9B1-DEB9-4BB6-8A89-85D946A24614}" type="datetime1">
              <a:rPr lang="it-IT" smtClean="0"/>
              <a:t>02/10/2021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E9FAD9-772B-4BC1-9CB9-7B4D79D67CB7}" type="slidenum">
              <a:rPr lang="it-IT" smtClean="0"/>
              <a:t>‹N›</a:t>
            </a:fld>
            <a:endParaRPr lang="it-IT"/>
          </a:p>
        </p:txBody>
      </p:sp>
    </p:spTree>
    <p:extLst>
      <p:ext uri="{BB962C8B-B14F-4D97-AF65-F5344CB8AC3E}">
        <p14:creationId xmlns:p14="http://schemas.microsoft.com/office/powerpoint/2010/main" val="2153421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ClipArt e testo">
    <p:spTree>
      <p:nvGrpSpPr>
        <p:cNvPr id="1" name=""/>
        <p:cNvGrpSpPr/>
        <p:nvPr/>
      </p:nvGrpSpPr>
      <p:grpSpPr>
        <a:xfrm>
          <a:off x="0" y="0"/>
          <a:ext cx="0" cy="0"/>
          <a:chOff x="0" y="0"/>
          <a:chExt cx="0" cy="0"/>
        </a:xfrm>
      </p:grpSpPr>
      <p:sp>
        <p:nvSpPr>
          <p:cNvPr id="3" name="Segnaposto ClipArt 2"/>
          <p:cNvSpPr>
            <a:spLocks noGrp="1"/>
          </p:cNvSpPr>
          <p:nvPr>
            <p:ph type="clipArt" sz="half" idx="1"/>
          </p:nvPr>
        </p:nvSpPr>
        <p:spPr>
          <a:xfrm>
            <a:off x="0" y="0"/>
            <a:ext cx="0" cy="32656869"/>
          </a:xfrm>
        </p:spPr>
        <p:txBody>
          <a:bodyPr/>
          <a:lstStyle/>
          <a:p>
            <a:pPr lvl="0"/>
            <a:endParaRPr lang="en-US" noProof="0"/>
          </a:p>
        </p:txBody>
      </p:sp>
      <p:sp>
        <p:nvSpPr>
          <p:cNvPr id="4" name="Segnaposto testo 3"/>
          <p:cNvSpPr>
            <a:spLocks noGrp="1"/>
          </p:cNvSpPr>
          <p:nvPr>
            <p:ph type="body" sz="half" idx="2"/>
          </p:nvPr>
        </p:nvSpPr>
        <p:spPr>
          <a:xfrm>
            <a:off x="92160" y="0"/>
            <a:ext cx="0" cy="3265686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Titolo 5"/>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179275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52960" y="345636"/>
            <a:ext cx="10598400" cy="2903345"/>
          </a:xfrm>
        </p:spPr>
        <p:txBody>
          <a:bodyPr/>
          <a:lstStyle/>
          <a:p>
            <a:r>
              <a:rPr lang="it-IT"/>
              <a:t>Fare clic per modificare lo stile del titolo</a:t>
            </a:r>
            <a:endParaRPr lang="en-US"/>
          </a:p>
        </p:txBody>
      </p:sp>
      <p:sp>
        <p:nvSpPr>
          <p:cNvPr id="3" name="Segnaposto tabella 2"/>
          <p:cNvSpPr>
            <a:spLocks noGrp="1"/>
          </p:cNvSpPr>
          <p:nvPr>
            <p:ph type="tbl" idx="1"/>
          </p:nvPr>
        </p:nvSpPr>
        <p:spPr>
          <a:xfrm>
            <a:off x="0" y="0"/>
            <a:ext cx="0" cy="32656869"/>
          </a:xfrm>
        </p:spPr>
        <p:txBody>
          <a:bodyPr/>
          <a:lstStyle/>
          <a:p>
            <a:pPr lvl="0"/>
            <a:endParaRPr lang="en-US" noProof="0"/>
          </a:p>
        </p:txBody>
      </p:sp>
    </p:spTree>
    <p:extLst>
      <p:ext uri="{BB962C8B-B14F-4D97-AF65-F5344CB8AC3E}">
        <p14:creationId xmlns:p14="http://schemas.microsoft.com/office/powerpoint/2010/main" val="2149739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552960" y="345636"/>
            <a:ext cx="10598400" cy="2903345"/>
          </a:xfrm>
        </p:spPr>
        <p:txBody>
          <a:bodyPr/>
          <a:lstStyle/>
          <a:p>
            <a:r>
              <a:rPr lang="it-IT"/>
              <a:t>Fare clic per modificare lo stile del titolo</a:t>
            </a:r>
            <a:endParaRPr lang="en-US"/>
          </a:p>
        </p:txBody>
      </p:sp>
      <p:sp>
        <p:nvSpPr>
          <p:cNvPr id="3" name="Segnaposto contenuto 2"/>
          <p:cNvSpPr>
            <a:spLocks noGrp="1"/>
          </p:cNvSpPr>
          <p:nvPr>
            <p:ph sz="quarter" idx="1"/>
          </p:nvPr>
        </p:nvSpPr>
        <p:spPr>
          <a:xfrm>
            <a:off x="0" y="0"/>
            <a:ext cx="0" cy="1625930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quarter" idx="2"/>
          </p:nvPr>
        </p:nvSpPr>
        <p:spPr>
          <a:xfrm>
            <a:off x="92160" y="0"/>
            <a:ext cx="0" cy="1625930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contenuto 4"/>
          <p:cNvSpPr>
            <a:spLocks noGrp="1"/>
          </p:cNvSpPr>
          <p:nvPr>
            <p:ph sz="quarter" idx="3"/>
          </p:nvPr>
        </p:nvSpPr>
        <p:spPr>
          <a:xfrm>
            <a:off x="0" y="16397562"/>
            <a:ext cx="0" cy="1625930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contenuto 5"/>
          <p:cNvSpPr>
            <a:spLocks noGrp="1"/>
          </p:cNvSpPr>
          <p:nvPr>
            <p:ph sz="quarter" idx="4"/>
          </p:nvPr>
        </p:nvSpPr>
        <p:spPr>
          <a:xfrm>
            <a:off x="92160" y="16397562"/>
            <a:ext cx="0" cy="1625930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090705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4B0A71D-0446-43C0-9D7F-1C3496CE7EF5}" type="datetime1">
              <a:rPr lang="it-IT" smtClean="0"/>
              <a:t>02/10/2021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0B1467-93AE-4415-9101-41766DCF427F}" type="slidenum">
              <a:rPr lang="it-IT" smtClean="0"/>
              <a:t>‹N›</a:t>
            </a:fld>
            <a:endParaRPr lang="it-IT"/>
          </a:p>
        </p:txBody>
      </p:sp>
    </p:spTree>
    <p:extLst>
      <p:ext uri="{BB962C8B-B14F-4D97-AF65-F5344CB8AC3E}">
        <p14:creationId xmlns:p14="http://schemas.microsoft.com/office/powerpoint/2010/main" val="254509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08A5C14-F5EE-40F7-BFBC-708C7B151751}" type="datetime1">
              <a:rPr lang="it-IT" smtClean="0"/>
              <a:t>02/10/2021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0B1467-93AE-4415-9101-41766DCF427F}" type="slidenum">
              <a:rPr lang="it-IT" smtClean="0"/>
              <a:t>‹N›</a:t>
            </a:fld>
            <a:endParaRPr lang="it-IT"/>
          </a:p>
        </p:txBody>
      </p:sp>
    </p:spTree>
    <p:extLst>
      <p:ext uri="{BB962C8B-B14F-4D97-AF65-F5344CB8AC3E}">
        <p14:creationId xmlns:p14="http://schemas.microsoft.com/office/powerpoint/2010/main" val="1697440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E0A3E287-DE4D-494C-83B0-B098941A3F6D}" type="datetime1">
              <a:rPr lang="it-IT" smtClean="0"/>
              <a:t>02/10/2021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0B1467-93AE-4415-9101-41766DCF427F}" type="slidenum">
              <a:rPr lang="it-IT" smtClean="0"/>
              <a:t>‹N›</a:t>
            </a:fld>
            <a:endParaRPr lang="it-IT"/>
          </a:p>
        </p:txBody>
      </p:sp>
    </p:spTree>
    <p:extLst>
      <p:ext uri="{BB962C8B-B14F-4D97-AF65-F5344CB8AC3E}">
        <p14:creationId xmlns:p14="http://schemas.microsoft.com/office/powerpoint/2010/main" val="125757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2E4CA0F-0119-4F9B-B6F9-B76CAA274283}" type="datetime1">
              <a:rPr lang="it-IT" smtClean="0"/>
              <a:t>02/10/2021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90B1467-93AE-4415-9101-41766DCF427F}" type="slidenum">
              <a:rPr lang="it-IT" smtClean="0"/>
              <a:t>‹N›</a:t>
            </a:fld>
            <a:endParaRPr lang="it-IT"/>
          </a:p>
        </p:txBody>
      </p:sp>
    </p:spTree>
    <p:extLst>
      <p:ext uri="{BB962C8B-B14F-4D97-AF65-F5344CB8AC3E}">
        <p14:creationId xmlns:p14="http://schemas.microsoft.com/office/powerpoint/2010/main" val="3084521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B144339-CA9B-4C9B-9684-31ACF66EB422}" type="datetime1">
              <a:rPr lang="it-IT" smtClean="0"/>
              <a:t>02/10/2021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90B1467-93AE-4415-9101-41766DCF427F}" type="slidenum">
              <a:rPr lang="it-IT" smtClean="0"/>
              <a:t>‹N›</a:t>
            </a:fld>
            <a:endParaRPr lang="it-IT"/>
          </a:p>
        </p:txBody>
      </p:sp>
    </p:spTree>
    <p:extLst>
      <p:ext uri="{BB962C8B-B14F-4D97-AF65-F5344CB8AC3E}">
        <p14:creationId xmlns:p14="http://schemas.microsoft.com/office/powerpoint/2010/main" val="92239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4400101-740F-49F6-BC13-F53613607F59}" type="datetime1">
              <a:rPr lang="it-IT" smtClean="0"/>
              <a:t>02/10/2021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E9FAD9-772B-4BC1-9CB9-7B4D79D67CB7}" type="slidenum">
              <a:rPr lang="it-IT" smtClean="0"/>
              <a:t>‹N›</a:t>
            </a:fld>
            <a:endParaRPr lang="it-IT"/>
          </a:p>
        </p:txBody>
      </p:sp>
    </p:spTree>
    <p:extLst>
      <p:ext uri="{BB962C8B-B14F-4D97-AF65-F5344CB8AC3E}">
        <p14:creationId xmlns:p14="http://schemas.microsoft.com/office/powerpoint/2010/main" val="1231115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B95DF7E-4EF0-4190-B123-66CF56E0F9E6}" type="datetime1">
              <a:rPr lang="it-IT" smtClean="0"/>
              <a:t>02/10/2021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90B1467-93AE-4415-9101-41766DCF427F}" type="slidenum">
              <a:rPr lang="it-IT" smtClean="0"/>
              <a:t>‹N›</a:t>
            </a:fld>
            <a:endParaRPr lang="it-IT"/>
          </a:p>
        </p:txBody>
      </p:sp>
    </p:spTree>
    <p:extLst>
      <p:ext uri="{BB962C8B-B14F-4D97-AF65-F5344CB8AC3E}">
        <p14:creationId xmlns:p14="http://schemas.microsoft.com/office/powerpoint/2010/main" val="80732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CEF7CC-3CC3-48DD-A30A-56E6600682B1}" type="datetime1">
              <a:rPr lang="it-IT" smtClean="0"/>
              <a:t>02/10/2021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90B1467-93AE-4415-9101-41766DCF427F}" type="slidenum">
              <a:rPr lang="it-IT" smtClean="0"/>
              <a:t>‹N›</a:t>
            </a:fld>
            <a:endParaRPr lang="it-IT"/>
          </a:p>
        </p:txBody>
      </p:sp>
    </p:spTree>
    <p:extLst>
      <p:ext uri="{BB962C8B-B14F-4D97-AF65-F5344CB8AC3E}">
        <p14:creationId xmlns:p14="http://schemas.microsoft.com/office/powerpoint/2010/main" val="2082897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EE18D60-6955-4A0F-A030-CE3C0AAEC6C6}" type="datetime1">
              <a:rPr lang="it-IT" smtClean="0"/>
              <a:t>02/10/2021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90B1467-93AE-4415-9101-41766DCF427F}" type="slidenum">
              <a:rPr lang="it-IT" smtClean="0"/>
              <a:t>‹N›</a:t>
            </a:fld>
            <a:endParaRPr lang="it-IT"/>
          </a:p>
        </p:txBody>
      </p:sp>
    </p:spTree>
    <p:extLst>
      <p:ext uri="{BB962C8B-B14F-4D97-AF65-F5344CB8AC3E}">
        <p14:creationId xmlns:p14="http://schemas.microsoft.com/office/powerpoint/2010/main" val="2424496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23344A3-04FC-4405-A6E0-04381E211C16}" type="datetime1">
              <a:rPr lang="it-IT" smtClean="0"/>
              <a:t>02/10/2021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90B1467-93AE-4415-9101-41766DCF427F}" type="slidenum">
              <a:rPr lang="it-IT" smtClean="0"/>
              <a:t>‹N›</a:t>
            </a:fld>
            <a:endParaRPr lang="it-IT"/>
          </a:p>
        </p:txBody>
      </p:sp>
    </p:spTree>
    <p:extLst>
      <p:ext uri="{BB962C8B-B14F-4D97-AF65-F5344CB8AC3E}">
        <p14:creationId xmlns:p14="http://schemas.microsoft.com/office/powerpoint/2010/main" val="3850707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212E816-0D24-4705-843B-6DA58FDBFCD8}" type="datetime1">
              <a:rPr lang="it-IT" smtClean="0"/>
              <a:t>02/10/2021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0B1467-93AE-4415-9101-41766DCF427F}" type="slidenum">
              <a:rPr lang="it-IT" smtClean="0"/>
              <a:t>‹N›</a:t>
            </a:fld>
            <a:endParaRPr lang="it-IT"/>
          </a:p>
        </p:txBody>
      </p:sp>
    </p:spTree>
    <p:extLst>
      <p:ext uri="{BB962C8B-B14F-4D97-AF65-F5344CB8AC3E}">
        <p14:creationId xmlns:p14="http://schemas.microsoft.com/office/powerpoint/2010/main" val="3768500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0CCC121-075C-428A-BE66-1D30E59CC429}" type="datetime1">
              <a:rPr lang="it-IT" smtClean="0"/>
              <a:t>02/10/2021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0B1467-93AE-4415-9101-41766DCF427F}" type="slidenum">
              <a:rPr lang="it-IT" smtClean="0"/>
              <a:t>‹N›</a:t>
            </a:fld>
            <a:endParaRPr lang="it-IT"/>
          </a:p>
        </p:txBody>
      </p:sp>
    </p:spTree>
    <p:extLst>
      <p:ext uri="{BB962C8B-B14F-4D97-AF65-F5344CB8AC3E}">
        <p14:creationId xmlns:p14="http://schemas.microsoft.com/office/powerpoint/2010/main" val="3966369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C2111158-CBC3-47F0-9B22-E82ED6902A66}" type="datetime1">
              <a:rPr lang="it-IT" smtClean="0"/>
              <a:t>02/10/2021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90B1467-93AE-4415-9101-41766DCF427F}" type="slidenum">
              <a:rPr lang="it-IT" smtClean="0"/>
              <a:t>‹N›</a:t>
            </a:fld>
            <a:endParaRPr lang="it-IT"/>
          </a:p>
        </p:txBody>
      </p:sp>
    </p:spTree>
    <p:extLst>
      <p:ext uri="{BB962C8B-B14F-4D97-AF65-F5344CB8AC3E}">
        <p14:creationId xmlns:p14="http://schemas.microsoft.com/office/powerpoint/2010/main" val="4158577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1BE38F8-226E-4F78-BD0D-130AD8CB251F}" type="datetime1">
              <a:rPr lang="it-IT" smtClean="0"/>
              <a:t>02/10/2021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0246D8-E61F-4BA8-867E-ACCB41457770}" type="slidenum">
              <a:rPr lang="it-IT" smtClean="0"/>
              <a:t>‹N›</a:t>
            </a:fld>
            <a:endParaRPr lang="it-IT"/>
          </a:p>
        </p:txBody>
      </p:sp>
    </p:spTree>
    <p:extLst>
      <p:ext uri="{BB962C8B-B14F-4D97-AF65-F5344CB8AC3E}">
        <p14:creationId xmlns:p14="http://schemas.microsoft.com/office/powerpoint/2010/main" val="127004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4D8E359-A6E3-4045-8145-6F381ED91C2D}" type="datetime1">
              <a:rPr lang="it-IT" smtClean="0"/>
              <a:t>02/10/2021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0246D8-E61F-4BA8-867E-ACCB41457770}" type="slidenum">
              <a:rPr lang="it-IT" smtClean="0"/>
              <a:t>‹N›</a:t>
            </a:fld>
            <a:endParaRPr lang="it-IT"/>
          </a:p>
        </p:txBody>
      </p:sp>
    </p:spTree>
    <p:extLst>
      <p:ext uri="{BB962C8B-B14F-4D97-AF65-F5344CB8AC3E}">
        <p14:creationId xmlns:p14="http://schemas.microsoft.com/office/powerpoint/2010/main" val="3641667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36F8863-B044-467A-A11E-BA8E519F9AC9}" type="datetime1">
              <a:rPr lang="it-IT" smtClean="0"/>
              <a:t>02/10/2021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0246D8-E61F-4BA8-867E-ACCB41457770}" type="slidenum">
              <a:rPr lang="it-IT" smtClean="0"/>
              <a:t>‹N›</a:t>
            </a:fld>
            <a:endParaRPr lang="it-IT"/>
          </a:p>
        </p:txBody>
      </p:sp>
    </p:spTree>
    <p:extLst>
      <p:ext uri="{BB962C8B-B14F-4D97-AF65-F5344CB8AC3E}">
        <p14:creationId xmlns:p14="http://schemas.microsoft.com/office/powerpoint/2010/main" val="32316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8E2F09B-8A44-47BC-B9FB-DB6CF55AE1B2}" type="datetime1">
              <a:rPr lang="it-IT" smtClean="0"/>
              <a:t>02/10/2021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E9FAD9-772B-4BC1-9CB9-7B4D79D67CB7}" type="slidenum">
              <a:rPr lang="it-IT" smtClean="0"/>
              <a:t>‹N›</a:t>
            </a:fld>
            <a:endParaRPr lang="it-IT"/>
          </a:p>
        </p:txBody>
      </p:sp>
    </p:spTree>
    <p:extLst>
      <p:ext uri="{BB962C8B-B14F-4D97-AF65-F5344CB8AC3E}">
        <p14:creationId xmlns:p14="http://schemas.microsoft.com/office/powerpoint/2010/main" val="688875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30C3EE7-D33B-4CE7-B6FC-941A77FEB6DA}" type="datetime1">
              <a:rPr lang="it-IT" smtClean="0"/>
              <a:t>02/10/2021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60246D8-E61F-4BA8-867E-ACCB41457770}" type="slidenum">
              <a:rPr lang="it-IT" smtClean="0"/>
              <a:t>‹N›</a:t>
            </a:fld>
            <a:endParaRPr lang="it-IT"/>
          </a:p>
        </p:txBody>
      </p:sp>
    </p:spTree>
    <p:extLst>
      <p:ext uri="{BB962C8B-B14F-4D97-AF65-F5344CB8AC3E}">
        <p14:creationId xmlns:p14="http://schemas.microsoft.com/office/powerpoint/2010/main" val="2964319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D0D8C73-3241-4C8B-86F2-FA9F2B3A9730}" type="datetime1">
              <a:rPr lang="it-IT" smtClean="0"/>
              <a:t>02/10/2021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60246D8-E61F-4BA8-867E-ACCB41457770}" type="slidenum">
              <a:rPr lang="it-IT" smtClean="0"/>
              <a:t>‹N›</a:t>
            </a:fld>
            <a:endParaRPr lang="it-IT"/>
          </a:p>
        </p:txBody>
      </p:sp>
    </p:spTree>
    <p:extLst>
      <p:ext uri="{BB962C8B-B14F-4D97-AF65-F5344CB8AC3E}">
        <p14:creationId xmlns:p14="http://schemas.microsoft.com/office/powerpoint/2010/main" val="265557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7D9EB5A-FB18-4168-B387-0A90E0B440DE}" type="datetime1">
              <a:rPr lang="it-IT" smtClean="0"/>
              <a:t>02/10/2021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60246D8-E61F-4BA8-867E-ACCB41457770}" type="slidenum">
              <a:rPr lang="it-IT" smtClean="0"/>
              <a:t>‹N›</a:t>
            </a:fld>
            <a:endParaRPr lang="it-IT"/>
          </a:p>
        </p:txBody>
      </p:sp>
    </p:spTree>
    <p:extLst>
      <p:ext uri="{BB962C8B-B14F-4D97-AF65-F5344CB8AC3E}">
        <p14:creationId xmlns:p14="http://schemas.microsoft.com/office/powerpoint/2010/main" val="397935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341B331-82EB-4940-A2DA-4E183A0C8969}" type="datetime1">
              <a:rPr lang="it-IT" smtClean="0"/>
              <a:t>02/10/2021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60246D8-E61F-4BA8-867E-ACCB41457770}" type="slidenum">
              <a:rPr lang="it-IT" smtClean="0"/>
              <a:t>‹N›</a:t>
            </a:fld>
            <a:endParaRPr lang="it-IT"/>
          </a:p>
        </p:txBody>
      </p:sp>
    </p:spTree>
    <p:extLst>
      <p:ext uri="{BB962C8B-B14F-4D97-AF65-F5344CB8AC3E}">
        <p14:creationId xmlns:p14="http://schemas.microsoft.com/office/powerpoint/2010/main" val="29480460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876766F-5833-460A-BC2C-B9AAE4D4FFE9}" type="datetime1">
              <a:rPr lang="it-IT" smtClean="0"/>
              <a:t>02/10/2021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60246D8-E61F-4BA8-867E-ACCB41457770}" type="slidenum">
              <a:rPr lang="it-IT" smtClean="0"/>
              <a:t>‹N›</a:t>
            </a:fld>
            <a:endParaRPr lang="it-IT"/>
          </a:p>
        </p:txBody>
      </p:sp>
    </p:spTree>
    <p:extLst>
      <p:ext uri="{BB962C8B-B14F-4D97-AF65-F5344CB8AC3E}">
        <p14:creationId xmlns:p14="http://schemas.microsoft.com/office/powerpoint/2010/main" val="483966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312632A-040E-4A65-B477-305D2DE22476}" type="datetime1">
              <a:rPr lang="it-IT" smtClean="0"/>
              <a:t>02/10/2021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60246D8-E61F-4BA8-867E-ACCB41457770}" type="slidenum">
              <a:rPr lang="it-IT" smtClean="0"/>
              <a:t>‹N›</a:t>
            </a:fld>
            <a:endParaRPr lang="it-IT"/>
          </a:p>
        </p:txBody>
      </p:sp>
    </p:spTree>
    <p:extLst>
      <p:ext uri="{BB962C8B-B14F-4D97-AF65-F5344CB8AC3E}">
        <p14:creationId xmlns:p14="http://schemas.microsoft.com/office/powerpoint/2010/main" val="3966065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66D2505-6C36-4CFB-B354-64A615CFF7C5}" type="datetime1">
              <a:rPr lang="it-IT" smtClean="0"/>
              <a:t>02/10/2021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0246D8-E61F-4BA8-867E-ACCB41457770}" type="slidenum">
              <a:rPr lang="it-IT" smtClean="0"/>
              <a:t>‹N›</a:t>
            </a:fld>
            <a:endParaRPr lang="it-IT"/>
          </a:p>
        </p:txBody>
      </p:sp>
    </p:spTree>
    <p:extLst>
      <p:ext uri="{BB962C8B-B14F-4D97-AF65-F5344CB8AC3E}">
        <p14:creationId xmlns:p14="http://schemas.microsoft.com/office/powerpoint/2010/main" val="1125637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9734852-C346-459C-AFFA-7A34636F9452}" type="datetime1">
              <a:rPr lang="it-IT" smtClean="0"/>
              <a:t>02/10/2021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0246D8-E61F-4BA8-867E-ACCB41457770}" type="slidenum">
              <a:rPr lang="it-IT" smtClean="0"/>
              <a:t>‹N›</a:t>
            </a:fld>
            <a:endParaRPr lang="it-IT"/>
          </a:p>
        </p:txBody>
      </p:sp>
    </p:spTree>
    <p:extLst>
      <p:ext uri="{BB962C8B-B14F-4D97-AF65-F5344CB8AC3E}">
        <p14:creationId xmlns:p14="http://schemas.microsoft.com/office/powerpoint/2010/main" val="281742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712BEAC-7716-4B6C-B390-F95F6954C306}" type="datetime1">
              <a:rPr lang="it-IT" smtClean="0"/>
              <a:t>02/10/2021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E9FAD9-772B-4BC1-9CB9-7B4D79D67CB7}" type="slidenum">
              <a:rPr lang="it-IT" smtClean="0"/>
              <a:t>‹N›</a:t>
            </a:fld>
            <a:endParaRPr lang="it-IT"/>
          </a:p>
        </p:txBody>
      </p:sp>
    </p:spTree>
    <p:extLst>
      <p:ext uri="{BB962C8B-B14F-4D97-AF65-F5344CB8AC3E}">
        <p14:creationId xmlns:p14="http://schemas.microsoft.com/office/powerpoint/2010/main" val="2689528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0604E6C-48FC-4F29-8A67-2D5192814317}" type="datetime1">
              <a:rPr lang="it-IT" smtClean="0"/>
              <a:t>02/10/2021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4E9FAD9-772B-4BC1-9CB9-7B4D79D67CB7}" type="slidenum">
              <a:rPr lang="it-IT" smtClean="0"/>
              <a:t>‹N›</a:t>
            </a:fld>
            <a:endParaRPr lang="it-IT"/>
          </a:p>
        </p:txBody>
      </p:sp>
    </p:spTree>
    <p:extLst>
      <p:ext uri="{BB962C8B-B14F-4D97-AF65-F5344CB8AC3E}">
        <p14:creationId xmlns:p14="http://schemas.microsoft.com/office/powerpoint/2010/main" val="150632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ECD7558-009B-4702-8C08-DA20AE477F40}" type="datetime1">
              <a:rPr lang="it-IT" smtClean="0"/>
              <a:t>02/10/2021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4E9FAD9-772B-4BC1-9CB9-7B4D79D67CB7}" type="slidenum">
              <a:rPr lang="it-IT" smtClean="0"/>
              <a:t>‹N›</a:t>
            </a:fld>
            <a:endParaRPr lang="it-IT"/>
          </a:p>
        </p:txBody>
      </p:sp>
    </p:spTree>
    <p:extLst>
      <p:ext uri="{BB962C8B-B14F-4D97-AF65-F5344CB8AC3E}">
        <p14:creationId xmlns:p14="http://schemas.microsoft.com/office/powerpoint/2010/main" val="111605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033B82B-6920-4D73-AB2C-9216F5B8DA04}" type="datetime1">
              <a:rPr lang="it-IT" smtClean="0"/>
              <a:t>02/10/2021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4E9FAD9-772B-4BC1-9CB9-7B4D79D67CB7}" type="slidenum">
              <a:rPr lang="it-IT" smtClean="0"/>
              <a:t>‹N›</a:t>
            </a:fld>
            <a:endParaRPr lang="it-IT"/>
          </a:p>
        </p:txBody>
      </p:sp>
    </p:spTree>
    <p:extLst>
      <p:ext uri="{BB962C8B-B14F-4D97-AF65-F5344CB8AC3E}">
        <p14:creationId xmlns:p14="http://schemas.microsoft.com/office/powerpoint/2010/main" val="136858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D208167-7BFB-4E29-97C7-0DF1F6582ACC}" type="datetime1">
              <a:rPr lang="it-IT" smtClean="0"/>
              <a:t>02/10/2021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E9FAD9-772B-4BC1-9CB9-7B4D79D67CB7}" type="slidenum">
              <a:rPr lang="it-IT" smtClean="0"/>
              <a:t>‹N›</a:t>
            </a:fld>
            <a:endParaRPr lang="it-IT"/>
          </a:p>
        </p:txBody>
      </p:sp>
    </p:spTree>
    <p:extLst>
      <p:ext uri="{BB962C8B-B14F-4D97-AF65-F5344CB8AC3E}">
        <p14:creationId xmlns:p14="http://schemas.microsoft.com/office/powerpoint/2010/main" val="9861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D94A371-B7A4-4EA7-8BA4-8091AFA1B144}" type="datetime1">
              <a:rPr lang="it-IT" smtClean="0"/>
              <a:t>02/10/2021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E9FAD9-772B-4BC1-9CB9-7B4D79D67CB7}" type="slidenum">
              <a:rPr lang="it-IT" smtClean="0"/>
              <a:t>‹N›</a:t>
            </a:fld>
            <a:endParaRPr lang="it-IT"/>
          </a:p>
        </p:txBody>
      </p:sp>
    </p:spTree>
    <p:extLst>
      <p:ext uri="{BB962C8B-B14F-4D97-AF65-F5344CB8AC3E}">
        <p14:creationId xmlns:p14="http://schemas.microsoft.com/office/powerpoint/2010/main" val="1220737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15AB3-369E-4C15-9B9F-C60021B4192D}" type="datetime1">
              <a:rPr lang="it-IT" smtClean="0"/>
              <a:t>02/10/2021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9FAD9-772B-4BC1-9CB9-7B4D79D67CB7}" type="slidenum">
              <a:rPr lang="it-IT" smtClean="0"/>
              <a:t>‹N›</a:t>
            </a:fld>
            <a:endParaRPr lang="it-IT"/>
          </a:p>
        </p:txBody>
      </p:sp>
    </p:spTree>
    <p:extLst>
      <p:ext uri="{BB962C8B-B14F-4D97-AF65-F5344CB8AC3E}">
        <p14:creationId xmlns:p14="http://schemas.microsoft.com/office/powerpoint/2010/main" val="168435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8" r:id="rId13"/>
    <p:sldLayoutId id="2147483689"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CD22D-AC07-4851-BB9E-E17A4E984A0F}" type="datetime1">
              <a:rPr lang="it-IT" smtClean="0"/>
              <a:t>02/10/2021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B1467-93AE-4415-9101-41766DCF427F}" type="slidenum">
              <a:rPr lang="it-IT" smtClean="0"/>
              <a:t>‹N›</a:t>
            </a:fld>
            <a:endParaRPr lang="it-IT"/>
          </a:p>
        </p:txBody>
      </p:sp>
    </p:spTree>
    <p:extLst>
      <p:ext uri="{BB962C8B-B14F-4D97-AF65-F5344CB8AC3E}">
        <p14:creationId xmlns:p14="http://schemas.microsoft.com/office/powerpoint/2010/main" val="375170541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1832E-B7DA-4CC7-9377-503CA6EEE4F7}" type="datetime1">
              <a:rPr lang="it-IT" smtClean="0"/>
              <a:t>02/10/2021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246D8-E61F-4BA8-867E-ACCB41457770}" type="slidenum">
              <a:rPr lang="it-IT" smtClean="0"/>
              <a:t>‹N›</a:t>
            </a:fld>
            <a:endParaRPr lang="it-IT"/>
          </a:p>
        </p:txBody>
      </p:sp>
    </p:spTree>
    <p:extLst>
      <p:ext uri="{BB962C8B-B14F-4D97-AF65-F5344CB8AC3E}">
        <p14:creationId xmlns:p14="http://schemas.microsoft.com/office/powerpoint/2010/main" val="54902899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s://it.wikipedia.org/wiki/Drogaggio" TargetMode="Externa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9.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7.wmf"/><Relationship Id="rId4" Type="http://schemas.openxmlformats.org/officeDocument/2006/relationships/oleObject" Target="../embeddings/oleObject1.bin"/><Relationship Id="rId9" Type="http://schemas.openxmlformats.org/officeDocument/2006/relationships/image" Target="../media/image39.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0.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0.wmf"/><Relationship Id="rId4" Type="http://schemas.openxmlformats.org/officeDocument/2006/relationships/oleObject" Target="../embeddings/oleObject4.bin"/><Relationship Id="rId9" Type="http://schemas.openxmlformats.org/officeDocument/2006/relationships/image" Target="../media/image41.w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42.wmf"/><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47.png"/><Relationship Id="rId5" Type="http://schemas.openxmlformats.org/officeDocument/2006/relationships/image" Target="../media/image46.wmf"/><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55.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54.emf"/><Relationship Id="rId4" Type="http://schemas.openxmlformats.org/officeDocument/2006/relationships/oleObject" Target="../embeddings/oleObject11.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56.emf"/><Relationship Id="rId4" Type="http://schemas.openxmlformats.org/officeDocument/2006/relationships/oleObject" Target="../embeddings/oleObject13.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file:///J:\qsito\BIOT-0304\PERME\lavoro-mio\TEORIA%201\LMsomma.txt"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4.xml"/><Relationship Id="rId1" Type="http://schemas.openxmlformats.org/officeDocument/2006/relationships/slideLayout" Target="../slideLayouts/slideLayout1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7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4E9FAD9-772B-4BC1-9CB9-7B4D79D67CB7}" type="slidenum">
              <a:rPr lang="it-IT" smtClean="0"/>
              <a:t>1</a:t>
            </a:fld>
            <a:endParaRPr lang="it-IT"/>
          </a:p>
        </p:txBody>
      </p:sp>
      <p:grpSp>
        <p:nvGrpSpPr>
          <p:cNvPr id="6" name="Group 4"/>
          <p:cNvGrpSpPr>
            <a:grpSpLocks/>
          </p:cNvGrpSpPr>
          <p:nvPr/>
        </p:nvGrpSpPr>
        <p:grpSpPr bwMode="auto">
          <a:xfrm>
            <a:off x="3325151" y="293791"/>
            <a:ext cx="6270418" cy="3135210"/>
            <a:chOff x="918" y="866"/>
            <a:chExt cx="4387" cy="3033"/>
          </a:xfrm>
        </p:grpSpPr>
        <p:sp>
          <p:nvSpPr>
            <p:cNvPr id="7" name="AutoShape 5"/>
            <p:cNvSpPr>
              <a:spLocks noChangeArrowheads="1"/>
            </p:cNvSpPr>
            <p:nvPr/>
          </p:nvSpPr>
          <p:spPr bwMode="auto">
            <a:xfrm>
              <a:off x="918" y="866"/>
              <a:ext cx="4387" cy="3033"/>
            </a:xfrm>
            <a:prstGeom prst="roundRect">
              <a:avLst>
                <a:gd name="adj" fmla="val 32"/>
              </a:avLst>
            </a:prstGeom>
            <a:solidFill>
              <a:srgbClr val="00DCFF"/>
            </a:solidFill>
            <a:ln w="9360">
              <a:solidFill>
                <a:srgbClr val="000000"/>
              </a:solidFill>
              <a:round/>
              <a:headEnd/>
              <a:tailEnd/>
            </a:ln>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8" name="Text Box 6"/>
            <p:cNvSpPr txBox="1">
              <a:spLocks noChangeArrowheads="1"/>
            </p:cNvSpPr>
            <p:nvPr/>
          </p:nvSpPr>
          <p:spPr bwMode="auto">
            <a:xfrm>
              <a:off x="918" y="1688"/>
              <a:ext cx="4387" cy="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3992" dirty="0">
                  <a:solidFill>
                    <a:srgbClr val="000000"/>
                  </a:solidFill>
                </a:rPr>
                <a:t>Il </a:t>
              </a:r>
              <a:r>
                <a:rPr lang="en-GB" altLang="en-US" sz="3992" dirty="0" err="1">
                  <a:solidFill>
                    <a:srgbClr val="000000"/>
                  </a:solidFill>
                </a:rPr>
                <a:t>corso</a:t>
              </a:r>
              <a:r>
                <a:rPr lang="en-GB" altLang="en-US" sz="3992" dirty="0">
                  <a:solidFill>
                    <a:srgbClr val="000000"/>
                  </a:solidFill>
                </a:rPr>
                <a:t> di INFORMATICA</a:t>
              </a:r>
            </a:p>
            <a:p>
              <a:pPr eaLnBrk="1">
                <a:lnSpc>
                  <a:spcPct val="95000"/>
                </a:lnSpc>
                <a:buClr>
                  <a:srgbClr val="000000"/>
                </a:buClr>
                <a:buSzPct val="45000"/>
                <a:buFont typeface="StarSymbol" charset="0"/>
                <a:buNone/>
              </a:pPr>
              <a:r>
                <a:rPr lang="en-GB" altLang="en-US" sz="2903" dirty="0">
                  <a:solidFill>
                    <a:srgbClr val="000000"/>
                  </a:solidFill>
                </a:rPr>
                <a:t>         BIOTECNOLOGIE </a:t>
              </a:r>
              <a:r>
                <a:rPr lang="en-GB" altLang="en-US" sz="2903" dirty="0" smtClean="0">
                  <a:solidFill>
                    <a:srgbClr val="000000"/>
                  </a:solidFill>
                </a:rPr>
                <a:t>2021/22</a:t>
              </a:r>
              <a:endParaRPr lang="en-GB" altLang="en-US" sz="2903" dirty="0">
                <a:solidFill>
                  <a:srgbClr val="000000"/>
                </a:solidFill>
              </a:endParaRPr>
            </a:p>
            <a:p>
              <a:pPr eaLnBrk="1">
                <a:lnSpc>
                  <a:spcPct val="95000"/>
                </a:lnSpc>
                <a:buClr>
                  <a:srgbClr val="000000"/>
                </a:buClr>
                <a:buSzPct val="45000"/>
                <a:buFont typeface="StarSymbol" charset="0"/>
                <a:buNone/>
              </a:pPr>
              <a:r>
                <a:rPr lang="en-GB" altLang="en-US" sz="2903" dirty="0">
                  <a:solidFill>
                    <a:srgbClr val="000000"/>
                  </a:solidFill>
                </a:rPr>
                <a:t>                      6 CFU</a:t>
              </a:r>
            </a:p>
          </p:txBody>
        </p:sp>
      </p:grpSp>
      <p:grpSp>
        <p:nvGrpSpPr>
          <p:cNvPr id="9" name="Group 7"/>
          <p:cNvGrpSpPr>
            <a:grpSpLocks/>
          </p:cNvGrpSpPr>
          <p:nvPr/>
        </p:nvGrpSpPr>
        <p:grpSpPr bwMode="auto">
          <a:xfrm>
            <a:off x="4331816" y="421965"/>
            <a:ext cx="4065547" cy="318274"/>
            <a:chOff x="193" y="192"/>
            <a:chExt cx="1553" cy="221"/>
          </a:xfrm>
        </p:grpSpPr>
        <p:sp>
          <p:nvSpPr>
            <p:cNvPr id="10" name="AutoShape 8"/>
            <p:cNvSpPr>
              <a:spLocks noChangeArrowheads="1"/>
            </p:cNvSpPr>
            <p:nvPr/>
          </p:nvSpPr>
          <p:spPr bwMode="auto">
            <a:xfrm>
              <a:off x="193" y="192"/>
              <a:ext cx="1552" cy="217"/>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11" name="AutoShape 9"/>
            <p:cNvSpPr>
              <a:spLocks noChangeArrowheads="1"/>
            </p:cNvSpPr>
            <p:nvPr/>
          </p:nvSpPr>
          <p:spPr bwMode="auto">
            <a:xfrm>
              <a:off x="193" y="192"/>
              <a:ext cx="1553" cy="221"/>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Docente:    Maurizio QUARTA</a:t>
              </a:r>
            </a:p>
          </p:txBody>
        </p:sp>
      </p:grpSp>
      <p:sp>
        <p:nvSpPr>
          <p:cNvPr id="12" name="Text Box 11"/>
          <p:cNvSpPr txBox="1">
            <a:spLocks noChangeArrowheads="1"/>
          </p:cNvSpPr>
          <p:nvPr/>
        </p:nvSpPr>
        <p:spPr bwMode="auto">
          <a:xfrm>
            <a:off x="3338111" y="2945110"/>
            <a:ext cx="6271859" cy="282410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30000"/>
              </a:spcBef>
            </a:pPr>
            <a:r>
              <a:rPr lang="it-IT" altLang="en-US" sz="2540" dirty="0"/>
              <a:t> E-mail: </a:t>
            </a:r>
            <a:r>
              <a:rPr lang="it-IT" altLang="en-US" sz="2540" dirty="0">
                <a:solidFill>
                  <a:srgbClr val="FFFF00"/>
                </a:solidFill>
              </a:rPr>
              <a:t>maurizio.quarta@unisalento.it</a:t>
            </a:r>
          </a:p>
          <a:p>
            <a:pPr>
              <a:spcBef>
                <a:spcPct val="30000"/>
              </a:spcBef>
            </a:pPr>
            <a:r>
              <a:rPr lang="en-US" altLang="en-US" sz="2540" dirty="0"/>
              <a:t>               </a:t>
            </a:r>
            <a:r>
              <a:rPr lang="en-US" altLang="en-US" sz="2540" dirty="0">
                <a:solidFill>
                  <a:srgbClr val="FFC000"/>
                </a:solidFill>
              </a:rPr>
              <a:t>mauroqfor@gmail.com</a:t>
            </a:r>
            <a:endParaRPr lang="it-IT" altLang="en-US" sz="2540" dirty="0">
              <a:solidFill>
                <a:srgbClr val="FFC000"/>
              </a:solidFill>
            </a:endParaRPr>
          </a:p>
          <a:p>
            <a:pPr>
              <a:spcBef>
                <a:spcPct val="30000"/>
              </a:spcBef>
            </a:pPr>
            <a:r>
              <a:rPr lang="it-IT" altLang="en-US" sz="2540" dirty="0" err="1"/>
              <a:t>Tel</a:t>
            </a:r>
            <a:r>
              <a:rPr lang="it-IT" altLang="en-US" sz="2540" dirty="0"/>
              <a:t>: 0832-297532</a:t>
            </a:r>
          </a:p>
          <a:p>
            <a:pPr>
              <a:spcBef>
                <a:spcPct val="30000"/>
              </a:spcBef>
            </a:pPr>
            <a:r>
              <a:rPr lang="en-US" altLang="en-US" sz="2177" dirty="0" err="1"/>
              <a:t>Ricevimento</a:t>
            </a:r>
            <a:r>
              <a:rPr lang="en-US" altLang="en-US" sz="2177" dirty="0"/>
              <a:t>: </a:t>
            </a:r>
            <a:r>
              <a:rPr lang="en-US" altLang="en-US" sz="2177" dirty="0" err="1"/>
              <a:t>martedi</a:t>
            </a:r>
            <a:r>
              <a:rPr lang="en-US" altLang="en-US" sz="2177" dirty="0"/>
              <a:t>’ </a:t>
            </a:r>
            <a:r>
              <a:rPr lang="en-US" altLang="en-US" sz="2177" dirty="0" err="1"/>
              <a:t>dalle</a:t>
            </a:r>
            <a:r>
              <a:rPr lang="en-US" altLang="en-US" sz="2177" dirty="0"/>
              <a:t> 9.30 </a:t>
            </a:r>
            <a:r>
              <a:rPr lang="en-US" altLang="en-US" sz="2177" dirty="0" err="1"/>
              <a:t>alle</a:t>
            </a:r>
            <a:r>
              <a:rPr lang="en-US" altLang="en-US" sz="2177" dirty="0"/>
              <a:t> 11.30</a:t>
            </a:r>
            <a:br>
              <a:rPr lang="en-US" altLang="en-US" sz="2177" dirty="0"/>
            </a:br>
            <a:r>
              <a:rPr lang="en-US" altLang="en-US" sz="2177" dirty="0" err="1"/>
              <a:t>altri</a:t>
            </a:r>
            <a:r>
              <a:rPr lang="en-US" altLang="en-US" sz="2177" dirty="0"/>
              <a:t> </a:t>
            </a:r>
            <a:r>
              <a:rPr lang="en-US" altLang="en-US" sz="2177" dirty="0" err="1"/>
              <a:t>giorni</a:t>
            </a:r>
            <a:r>
              <a:rPr lang="en-US" altLang="en-US" sz="2177" dirty="0"/>
              <a:t> per </a:t>
            </a:r>
            <a:r>
              <a:rPr lang="en-US" altLang="en-US" sz="2177" dirty="0" err="1"/>
              <a:t>appuntamento</a:t>
            </a:r>
            <a:r>
              <a:rPr lang="en-US" altLang="en-US" sz="2177" dirty="0"/>
              <a:t> (Dip. </a:t>
            </a:r>
            <a:r>
              <a:rPr lang="en-US" altLang="en-US" sz="2177" dirty="0" err="1"/>
              <a:t>Matem</a:t>
            </a:r>
            <a:r>
              <a:rPr lang="en-US" altLang="en-US" sz="2177" dirty="0"/>
              <a:t>.)</a:t>
            </a:r>
            <a:endParaRPr lang="it-IT" altLang="en-US" sz="2177" dirty="0"/>
          </a:p>
          <a:p>
            <a:pPr>
              <a:spcBef>
                <a:spcPct val="50000"/>
              </a:spcBef>
            </a:pPr>
            <a:r>
              <a:rPr lang="it-IT" altLang="en-US" dirty="0">
                <a:solidFill>
                  <a:srgbClr val="FFFF00"/>
                </a:solidFill>
              </a:rPr>
              <a:t>http://mathematics.unisalento.it/quarta/index.html</a:t>
            </a:r>
          </a:p>
        </p:txBody>
      </p:sp>
      <p:sp>
        <p:nvSpPr>
          <p:cNvPr id="13" name="Segnaposto piè di pagina 12"/>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815803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255" y="833849"/>
            <a:ext cx="6816236" cy="5462493"/>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ChangeArrowheads="1"/>
          </p:cNvSpPr>
          <p:nvPr/>
        </p:nvSpPr>
        <p:spPr bwMode="auto">
          <a:xfrm>
            <a:off x="4398063" y="1012428"/>
            <a:ext cx="3984899" cy="6523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gn="ctr"/>
            <a:r>
              <a:rPr lang="en-US" altLang="en-US" sz="2177">
                <a:solidFill>
                  <a:schemeClr val="tx1"/>
                </a:solidFill>
              </a:rPr>
              <a:t>L’EVOLUZIONE</a:t>
            </a:r>
            <a:endParaRPr lang="it-IT" altLang="en-US" sz="2177">
              <a:solidFill>
                <a:schemeClr val="tx1"/>
              </a:solidFill>
            </a:endParaRP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10</a:t>
            </a:fld>
            <a:endParaRPr lang="it-IT"/>
          </a:p>
        </p:txBody>
      </p:sp>
    </p:spTree>
    <p:extLst>
      <p:ext uri="{BB962C8B-B14F-4D97-AF65-F5344CB8AC3E}">
        <p14:creationId xmlns:p14="http://schemas.microsoft.com/office/powerpoint/2010/main" val="31414523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1"/>
          <p:cNvGrpSpPr>
            <a:grpSpLocks/>
          </p:cNvGrpSpPr>
          <p:nvPr/>
        </p:nvGrpSpPr>
        <p:grpSpPr bwMode="auto">
          <a:xfrm>
            <a:off x="2190311" y="31684"/>
            <a:ext cx="7503188" cy="3986339"/>
            <a:chOff x="463" y="22"/>
            <a:chExt cx="5210" cy="2768"/>
          </a:xfrm>
        </p:grpSpPr>
        <p:sp>
          <p:nvSpPr>
            <p:cNvPr id="40965" name="AutoShape 2"/>
            <p:cNvSpPr>
              <a:spLocks noChangeArrowheads="1"/>
            </p:cNvSpPr>
            <p:nvPr/>
          </p:nvSpPr>
          <p:spPr bwMode="auto">
            <a:xfrm>
              <a:off x="463" y="86"/>
              <a:ext cx="5210" cy="2638"/>
            </a:xfrm>
            <a:prstGeom prst="roundRect">
              <a:avLst>
                <a:gd name="adj" fmla="val 37"/>
              </a:avLst>
            </a:prstGeom>
            <a:solidFill>
              <a:srgbClr val="00DCFF"/>
            </a:solidFill>
            <a:ln w="9360">
              <a:solidFill>
                <a:srgbClr val="000000"/>
              </a:solidFill>
              <a:round/>
              <a:headEnd/>
              <a:tailEnd/>
            </a:ln>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40966" name="Text Box 3"/>
            <p:cNvSpPr txBox="1">
              <a:spLocks noChangeArrowheads="1"/>
            </p:cNvSpPr>
            <p:nvPr/>
          </p:nvSpPr>
          <p:spPr bwMode="auto">
            <a:xfrm>
              <a:off x="463" y="22"/>
              <a:ext cx="5210" cy="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tabLst>
                  <a:tab pos="0" algn="l"/>
                  <a:tab pos="719138" algn="l"/>
                  <a:tab pos="1443038" algn="l"/>
                  <a:tab pos="2166938" algn="l"/>
                  <a:tab pos="2890838" algn="l"/>
                  <a:tab pos="3614738" algn="l"/>
                  <a:tab pos="4343400" algn="l"/>
                  <a:tab pos="5062538" algn="l"/>
                  <a:tab pos="5786438" algn="l"/>
                  <a:tab pos="6510338" algn="l"/>
                  <a:tab pos="7234238" algn="l"/>
                  <a:tab pos="7958138" algn="l"/>
                  <a:tab pos="8081963" algn="l"/>
                  <a:tab pos="8531225" algn="l"/>
                  <a:tab pos="8980488" algn="l"/>
                  <a:tab pos="9429750" algn="l"/>
                  <a:tab pos="9879013" algn="l"/>
                  <a:tab pos="10328275" algn="l"/>
                  <a:tab pos="10779125" algn="l"/>
                  <a:tab pos="10780713" algn="l"/>
                </a:tabLst>
                <a:defRPr sz="2400">
                  <a:solidFill>
                    <a:schemeClr val="bg1"/>
                  </a:solidFill>
                  <a:latin typeface="Times New Roman" panose="02020603050405020304" pitchFamily="18" charset="0"/>
                </a:defRPr>
              </a:lvl1pPr>
              <a:lvl2pPr marL="742950" indent="-285750">
                <a:tabLst>
                  <a:tab pos="0" algn="l"/>
                  <a:tab pos="719138" algn="l"/>
                  <a:tab pos="1443038" algn="l"/>
                  <a:tab pos="2166938" algn="l"/>
                  <a:tab pos="2890838" algn="l"/>
                  <a:tab pos="3614738" algn="l"/>
                  <a:tab pos="4343400" algn="l"/>
                  <a:tab pos="5062538" algn="l"/>
                  <a:tab pos="5786438" algn="l"/>
                  <a:tab pos="6510338" algn="l"/>
                  <a:tab pos="7234238" algn="l"/>
                  <a:tab pos="7958138" algn="l"/>
                  <a:tab pos="8081963" algn="l"/>
                  <a:tab pos="8531225" algn="l"/>
                  <a:tab pos="8980488" algn="l"/>
                  <a:tab pos="9429750" algn="l"/>
                  <a:tab pos="9879013" algn="l"/>
                  <a:tab pos="10328275" algn="l"/>
                  <a:tab pos="10779125" algn="l"/>
                  <a:tab pos="10780713" algn="l"/>
                </a:tabLst>
                <a:defRPr sz="2400">
                  <a:solidFill>
                    <a:schemeClr val="bg1"/>
                  </a:solidFill>
                  <a:latin typeface="Times New Roman" panose="02020603050405020304" pitchFamily="18" charset="0"/>
                </a:defRPr>
              </a:lvl2pPr>
              <a:lvl3pPr marL="1143000" indent="-228600">
                <a:tabLst>
                  <a:tab pos="0" algn="l"/>
                  <a:tab pos="719138" algn="l"/>
                  <a:tab pos="1443038" algn="l"/>
                  <a:tab pos="2166938" algn="l"/>
                  <a:tab pos="2890838" algn="l"/>
                  <a:tab pos="3614738" algn="l"/>
                  <a:tab pos="4343400" algn="l"/>
                  <a:tab pos="5062538" algn="l"/>
                  <a:tab pos="5786438" algn="l"/>
                  <a:tab pos="6510338" algn="l"/>
                  <a:tab pos="7234238" algn="l"/>
                  <a:tab pos="7958138" algn="l"/>
                  <a:tab pos="8081963" algn="l"/>
                  <a:tab pos="8531225" algn="l"/>
                  <a:tab pos="8980488" algn="l"/>
                  <a:tab pos="9429750" algn="l"/>
                  <a:tab pos="9879013" algn="l"/>
                  <a:tab pos="10328275" algn="l"/>
                  <a:tab pos="10779125" algn="l"/>
                  <a:tab pos="10780713" algn="l"/>
                </a:tabLst>
                <a:defRPr sz="2400">
                  <a:solidFill>
                    <a:schemeClr val="bg1"/>
                  </a:solidFill>
                  <a:latin typeface="Times New Roman" panose="02020603050405020304" pitchFamily="18" charset="0"/>
                </a:defRPr>
              </a:lvl3pPr>
              <a:lvl4pPr marL="1600200" indent="-228600">
                <a:tabLst>
                  <a:tab pos="0" algn="l"/>
                  <a:tab pos="719138" algn="l"/>
                  <a:tab pos="1443038" algn="l"/>
                  <a:tab pos="2166938" algn="l"/>
                  <a:tab pos="2890838" algn="l"/>
                  <a:tab pos="3614738" algn="l"/>
                  <a:tab pos="4343400" algn="l"/>
                  <a:tab pos="5062538" algn="l"/>
                  <a:tab pos="5786438" algn="l"/>
                  <a:tab pos="6510338" algn="l"/>
                  <a:tab pos="7234238" algn="l"/>
                  <a:tab pos="7958138" algn="l"/>
                  <a:tab pos="8081963" algn="l"/>
                  <a:tab pos="8531225" algn="l"/>
                  <a:tab pos="8980488" algn="l"/>
                  <a:tab pos="9429750" algn="l"/>
                  <a:tab pos="9879013" algn="l"/>
                  <a:tab pos="10328275" algn="l"/>
                  <a:tab pos="10779125" algn="l"/>
                  <a:tab pos="10780713" algn="l"/>
                </a:tabLst>
                <a:defRPr sz="2400">
                  <a:solidFill>
                    <a:schemeClr val="bg1"/>
                  </a:solidFill>
                  <a:latin typeface="Times New Roman" panose="02020603050405020304" pitchFamily="18" charset="0"/>
                </a:defRPr>
              </a:lvl4pPr>
              <a:lvl5pPr marL="2057400" indent="-228600">
                <a:tabLst>
                  <a:tab pos="0" algn="l"/>
                  <a:tab pos="719138" algn="l"/>
                  <a:tab pos="1443038" algn="l"/>
                  <a:tab pos="2166938" algn="l"/>
                  <a:tab pos="2890838" algn="l"/>
                  <a:tab pos="3614738" algn="l"/>
                  <a:tab pos="4343400" algn="l"/>
                  <a:tab pos="5062538" algn="l"/>
                  <a:tab pos="5786438" algn="l"/>
                  <a:tab pos="6510338" algn="l"/>
                  <a:tab pos="7234238" algn="l"/>
                  <a:tab pos="7958138" algn="l"/>
                  <a:tab pos="8081963" algn="l"/>
                  <a:tab pos="8531225" algn="l"/>
                  <a:tab pos="8980488" algn="l"/>
                  <a:tab pos="9429750" algn="l"/>
                  <a:tab pos="9879013" algn="l"/>
                  <a:tab pos="10328275" algn="l"/>
                  <a:tab pos="10779125" algn="l"/>
                  <a:tab pos="1078071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719138" algn="l"/>
                  <a:tab pos="1443038" algn="l"/>
                  <a:tab pos="2166938" algn="l"/>
                  <a:tab pos="2890838" algn="l"/>
                  <a:tab pos="3614738" algn="l"/>
                  <a:tab pos="4343400" algn="l"/>
                  <a:tab pos="5062538" algn="l"/>
                  <a:tab pos="5786438" algn="l"/>
                  <a:tab pos="6510338" algn="l"/>
                  <a:tab pos="7234238" algn="l"/>
                  <a:tab pos="7958138" algn="l"/>
                  <a:tab pos="8081963" algn="l"/>
                  <a:tab pos="8531225" algn="l"/>
                  <a:tab pos="8980488" algn="l"/>
                  <a:tab pos="9429750" algn="l"/>
                  <a:tab pos="9879013" algn="l"/>
                  <a:tab pos="10328275" algn="l"/>
                  <a:tab pos="10779125" algn="l"/>
                  <a:tab pos="1078071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719138" algn="l"/>
                  <a:tab pos="1443038" algn="l"/>
                  <a:tab pos="2166938" algn="l"/>
                  <a:tab pos="2890838" algn="l"/>
                  <a:tab pos="3614738" algn="l"/>
                  <a:tab pos="4343400" algn="l"/>
                  <a:tab pos="5062538" algn="l"/>
                  <a:tab pos="5786438" algn="l"/>
                  <a:tab pos="6510338" algn="l"/>
                  <a:tab pos="7234238" algn="l"/>
                  <a:tab pos="7958138" algn="l"/>
                  <a:tab pos="8081963" algn="l"/>
                  <a:tab pos="8531225" algn="l"/>
                  <a:tab pos="8980488" algn="l"/>
                  <a:tab pos="9429750" algn="l"/>
                  <a:tab pos="9879013" algn="l"/>
                  <a:tab pos="10328275" algn="l"/>
                  <a:tab pos="10779125" algn="l"/>
                  <a:tab pos="1078071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719138" algn="l"/>
                  <a:tab pos="1443038" algn="l"/>
                  <a:tab pos="2166938" algn="l"/>
                  <a:tab pos="2890838" algn="l"/>
                  <a:tab pos="3614738" algn="l"/>
                  <a:tab pos="4343400" algn="l"/>
                  <a:tab pos="5062538" algn="l"/>
                  <a:tab pos="5786438" algn="l"/>
                  <a:tab pos="6510338" algn="l"/>
                  <a:tab pos="7234238" algn="l"/>
                  <a:tab pos="7958138" algn="l"/>
                  <a:tab pos="8081963" algn="l"/>
                  <a:tab pos="8531225" algn="l"/>
                  <a:tab pos="8980488" algn="l"/>
                  <a:tab pos="9429750" algn="l"/>
                  <a:tab pos="9879013" algn="l"/>
                  <a:tab pos="10328275" algn="l"/>
                  <a:tab pos="10779125" algn="l"/>
                  <a:tab pos="1078071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719138" algn="l"/>
                  <a:tab pos="1443038" algn="l"/>
                  <a:tab pos="2166938" algn="l"/>
                  <a:tab pos="2890838" algn="l"/>
                  <a:tab pos="3614738" algn="l"/>
                  <a:tab pos="4343400" algn="l"/>
                  <a:tab pos="5062538" algn="l"/>
                  <a:tab pos="5786438" algn="l"/>
                  <a:tab pos="6510338" algn="l"/>
                  <a:tab pos="7234238" algn="l"/>
                  <a:tab pos="7958138" algn="l"/>
                  <a:tab pos="8081963" algn="l"/>
                  <a:tab pos="8531225" algn="l"/>
                  <a:tab pos="8980488" algn="l"/>
                  <a:tab pos="9429750" algn="l"/>
                  <a:tab pos="9879013" algn="l"/>
                  <a:tab pos="10328275" algn="l"/>
                  <a:tab pos="10779125" algn="l"/>
                  <a:tab pos="1078071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rgbClr val="000000"/>
                  </a:solidFill>
                </a:rPr>
                <a:t> 					</a:t>
              </a:r>
            </a:p>
            <a:p>
              <a:pPr eaLnBrk="1">
                <a:lnSpc>
                  <a:spcPct val="95000"/>
                </a:lnSpc>
                <a:buClr>
                  <a:srgbClr val="000000"/>
                </a:buClr>
                <a:buSzPct val="45000"/>
                <a:buFont typeface="StarSymbol" charset="0"/>
                <a:buNone/>
              </a:pPr>
              <a:r>
                <a:rPr lang="en-GB" altLang="en-US" sz="2177">
                  <a:solidFill>
                    <a:srgbClr val="000000"/>
                  </a:solidFill>
                </a:rPr>
                <a:t>						 L'ERA MECCANICA</a:t>
              </a:r>
            </a:p>
            <a:p>
              <a:pPr eaLnBrk="1">
                <a:lnSpc>
                  <a:spcPct val="95000"/>
                </a:lnSpc>
                <a:buClr>
                  <a:srgbClr val="000000"/>
                </a:buClr>
                <a:buSzPct val="45000"/>
                <a:buFont typeface="StarSymbol" charset="0"/>
                <a:buNone/>
              </a:pPr>
              <a:endParaRPr lang="en-GB" altLang="en-US" sz="2177">
                <a:solidFill>
                  <a:srgbClr val="000000"/>
                </a:solidFill>
              </a:endParaRPr>
            </a:p>
            <a:p>
              <a:pPr eaLnBrk="1">
                <a:lnSpc>
                  <a:spcPct val="95000"/>
                </a:lnSpc>
                <a:buClr>
                  <a:srgbClr val="000000"/>
                </a:buClr>
                <a:buSzPct val="45000"/>
                <a:buFont typeface="StarSymbol" charset="0"/>
                <a:buNone/>
              </a:pPr>
              <a:r>
                <a:rPr lang="en-GB" altLang="en-US" sz="3629">
                  <a:solidFill>
                    <a:srgbClr val="000000"/>
                  </a:solidFill>
                </a:rPr>
                <a:t>1823/1834 </a:t>
              </a:r>
              <a:r>
                <a:rPr lang="en-GB" altLang="en-US" sz="2177">
                  <a:solidFill>
                    <a:srgbClr val="000000"/>
                  </a:solidFill>
                </a:rPr>
                <a:t> </a:t>
              </a:r>
              <a:r>
                <a:rPr lang="en-GB" altLang="en-US" sz="3266">
                  <a:solidFill>
                    <a:srgbClr val="000000"/>
                  </a:solidFill>
                </a:rPr>
                <a:t> </a:t>
              </a:r>
              <a:r>
                <a:rPr lang="en-GB" altLang="en-US" sz="3266">
                  <a:solidFill>
                    <a:srgbClr val="FF3333"/>
                  </a:solidFill>
                </a:rPr>
                <a:t>CHARLES BABBAGE</a:t>
              </a:r>
            </a:p>
            <a:p>
              <a:pPr eaLnBrk="1">
                <a:lnSpc>
                  <a:spcPct val="95000"/>
                </a:lnSpc>
                <a:buClr>
                  <a:srgbClr val="000000"/>
                </a:buClr>
                <a:buSzPct val="45000"/>
                <a:buFont typeface="StarSymbol" charset="0"/>
                <a:buNone/>
              </a:pPr>
              <a:endParaRPr lang="en-GB" altLang="en-US" sz="3266">
                <a:solidFill>
                  <a:srgbClr val="FF3333"/>
                </a:solidFill>
              </a:endParaRPr>
            </a:p>
            <a:p>
              <a:pPr>
                <a:lnSpc>
                  <a:spcPct val="95000"/>
                </a:lnSpc>
                <a:spcBef>
                  <a:spcPts val="2529"/>
                </a:spcBef>
                <a:spcAft>
                  <a:spcPts val="2529"/>
                </a:spcAft>
                <a:buClr>
                  <a:srgbClr val="000000"/>
                </a:buClr>
                <a:buSzPct val="45000"/>
                <a:buFont typeface="Wingdings" panose="05000000000000000000" pitchFamily="2" charset="2"/>
                <a:buChar char="Ø"/>
              </a:pPr>
              <a:r>
                <a:rPr lang="en-GB" altLang="en-US" sz="3629">
                  <a:solidFill>
                    <a:srgbClr val="FF3333"/>
                  </a:solidFill>
                </a:rPr>
                <a:t>DIFFERENCE ENGINE </a:t>
              </a:r>
            </a:p>
            <a:p>
              <a:pPr>
                <a:lnSpc>
                  <a:spcPct val="95000"/>
                </a:lnSpc>
                <a:spcBef>
                  <a:spcPts val="2529"/>
                </a:spcBef>
                <a:spcAft>
                  <a:spcPts val="2529"/>
                </a:spcAft>
                <a:buClr>
                  <a:srgbClr val="000000"/>
                </a:buClr>
                <a:buSzPct val="45000"/>
                <a:buFont typeface="Wingdings" panose="05000000000000000000" pitchFamily="2" charset="2"/>
                <a:buChar char="Ø"/>
              </a:pPr>
              <a:r>
                <a:rPr lang="en-GB" altLang="en-US" sz="3629">
                  <a:solidFill>
                    <a:srgbClr val="FF3333"/>
                  </a:solidFill>
                </a:rPr>
                <a:t>ANALYTICAL ENGINE</a:t>
              </a:r>
            </a:p>
          </p:txBody>
        </p:sp>
      </p:grpSp>
      <p:pic>
        <p:nvPicPr>
          <p:cNvPr id="409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022" y="4169239"/>
            <a:ext cx="4450067" cy="2402172"/>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538" y="4143316"/>
            <a:ext cx="3912890" cy="2399292"/>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11</a:t>
            </a:fld>
            <a:endParaRPr lang="it-IT"/>
          </a:p>
        </p:txBody>
      </p:sp>
    </p:spTree>
    <p:extLst>
      <p:ext uri="{BB962C8B-B14F-4D97-AF65-F5344CB8AC3E}">
        <p14:creationId xmlns:p14="http://schemas.microsoft.com/office/powerpoint/2010/main" val="318727821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284" y="345637"/>
            <a:ext cx="7776816" cy="5543142"/>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2145666" y="2281200"/>
            <a:ext cx="2765090" cy="4273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endParaRPr lang="it-IT" altLang="en-US" sz="2177"/>
          </a:p>
        </p:txBody>
      </p:sp>
      <p:sp>
        <p:nvSpPr>
          <p:cNvPr id="43012" name="Text Box 4"/>
          <p:cNvSpPr txBox="1">
            <a:spLocks noChangeArrowheads="1"/>
          </p:cNvSpPr>
          <p:nvPr/>
        </p:nvSpPr>
        <p:spPr bwMode="auto">
          <a:xfrm>
            <a:off x="1938284" y="2488582"/>
            <a:ext cx="3318108" cy="240957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30000"/>
              </a:spcBef>
              <a:buClr>
                <a:srgbClr val="000000"/>
              </a:buClr>
              <a:buSzPct val="100000"/>
              <a:buFont typeface="Times New Roman" panose="02020603050405020304" pitchFamily="18" charset="0"/>
              <a:buNone/>
            </a:pPr>
            <a:r>
              <a:rPr lang="it-IT" altLang="en-US" sz="1633">
                <a:solidFill>
                  <a:srgbClr val="000000"/>
                </a:solidFill>
              </a:rPr>
              <a:t>Dispositivo meccanico  che era solo in grado di fare addizioni e sottrazioni. </a:t>
            </a:r>
            <a:endParaRPr lang="it-IT" altLang="en-US" sz="2903">
              <a:solidFill>
                <a:srgbClr val="000000"/>
              </a:solidFill>
            </a:endParaRPr>
          </a:p>
          <a:p>
            <a:pPr>
              <a:spcBef>
                <a:spcPct val="30000"/>
              </a:spcBef>
              <a:buClr>
                <a:srgbClr val="000000"/>
              </a:buClr>
              <a:buSzPct val="100000"/>
              <a:buFont typeface="Times New Roman" panose="02020603050405020304" pitchFamily="18" charset="0"/>
              <a:buNone/>
            </a:pPr>
            <a:r>
              <a:rPr lang="it-IT" altLang="en-US" sz="1814">
                <a:solidFill>
                  <a:srgbClr val="000000"/>
                </a:solidFill>
              </a:rPr>
              <a:t>Fu progettato per calcolare tabelle di numeri utili alla navigazione marina. La macchina era costruita </a:t>
            </a:r>
          </a:p>
          <a:p>
            <a:pPr>
              <a:spcBef>
                <a:spcPct val="30000"/>
              </a:spcBef>
              <a:buClr>
                <a:srgbClr val="000000"/>
              </a:buClr>
              <a:buSzPct val="100000"/>
              <a:buFont typeface="Times New Roman" panose="02020603050405020304" pitchFamily="18" charset="0"/>
              <a:buNone/>
            </a:pPr>
            <a:r>
              <a:rPr lang="it-IT" altLang="en-US" sz="1814">
                <a:solidFill>
                  <a:srgbClr val="000000"/>
                </a:solidFill>
              </a:rPr>
              <a:t> per utilizzare un  solo algoritmo</a:t>
            </a: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12</a:t>
            </a:fld>
            <a:endParaRPr lang="it-IT"/>
          </a:p>
        </p:txBody>
      </p:sp>
    </p:spTree>
    <p:extLst>
      <p:ext uri="{BB962C8B-B14F-4D97-AF65-F5344CB8AC3E}">
        <p14:creationId xmlns:p14="http://schemas.microsoft.com/office/powerpoint/2010/main" val="2156500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938284" y="553019"/>
            <a:ext cx="8087889" cy="486684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2177">
                <a:solidFill>
                  <a:schemeClr val="tx1"/>
                </a:solidFill>
              </a:rPr>
              <a:t>Ben presto Babbage si stancò di una macchina che poteva lavorare con  un solo algoritmo e cominciò a passare molto tempo a spendere grosse quantita’ di denaro proprio e di fondi governativi, per la progettazione e la costruzione  di una nuova macchina ciamata</a:t>
            </a:r>
          </a:p>
          <a:p>
            <a:pPr algn="ctr">
              <a:spcBef>
                <a:spcPct val="50000"/>
              </a:spcBef>
            </a:pPr>
            <a:r>
              <a:rPr lang="it-IT" altLang="en-US" sz="3992">
                <a:solidFill>
                  <a:schemeClr val="tx1"/>
                </a:solidFill>
              </a:rPr>
              <a:t>ANALYTICAL ENGINE</a:t>
            </a:r>
          </a:p>
          <a:p>
            <a:pPr>
              <a:spcBef>
                <a:spcPct val="50000"/>
              </a:spcBef>
            </a:pPr>
            <a:r>
              <a:rPr lang="it-IT" altLang="en-US" sz="2177">
                <a:solidFill>
                  <a:schemeClr val="tx1"/>
                </a:solidFill>
              </a:rPr>
              <a:t>Essa si componeva di quattro parti:</a:t>
            </a:r>
          </a:p>
          <a:p>
            <a:pPr>
              <a:spcBef>
                <a:spcPct val="50000"/>
              </a:spcBef>
              <a:buFont typeface="Wingdings" panose="05000000000000000000" pitchFamily="2" charset="2"/>
              <a:buChar char="§"/>
            </a:pPr>
            <a:r>
              <a:rPr lang="it-IT" altLang="en-US" sz="2177">
                <a:solidFill>
                  <a:schemeClr val="tx1"/>
                </a:solidFill>
              </a:rPr>
              <a:t>    </a:t>
            </a:r>
            <a:r>
              <a:rPr lang="it-IT" altLang="en-US" sz="2177">
                <a:solidFill>
                  <a:srgbClr val="FF0000"/>
                </a:solidFill>
              </a:rPr>
              <a:t>STORE (MEMORIA)</a:t>
            </a:r>
          </a:p>
          <a:p>
            <a:pPr>
              <a:spcBef>
                <a:spcPct val="50000"/>
              </a:spcBef>
              <a:buFont typeface="Wingdings" panose="05000000000000000000" pitchFamily="2" charset="2"/>
              <a:buChar char="§"/>
            </a:pPr>
            <a:r>
              <a:rPr lang="it-IT" altLang="en-US" sz="2177">
                <a:solidFill>
                  <a:srgbClr val="FF0000"/>
                </a:solidFill>
              </a:rPr>
              <a:t>    MILL   ( UNITA’ DI CALCOLO)</a:t>
            </a:r>
          </a:p>
          <a:p>
            <a:pPr>
              <a:spcBef>
                <a:spcPct val="50000"/>
              </a:spcBef>
              <a:buFont typeface="Wingdings" panose="05000000000000000000" pitchFamily="2" charset="2"/>
              <a:buChar char="§"/>
            </a:pPr>
            <a:r>
              <a:rPr lang="it-IT" altLang="en-US" sz="2177">
                <a:solidFill>
                  <a:srgbClr val="FF0000"/>
                </a:solidFill>
              </a:rPr>
              <a:t>    INPUT  ( LETTORE DELLE SCHEDE PERFORATE)</a:t>
            </a:r>
          </a:p>
          <a:p>
            <a:pPr>
              <a:spcBef>
                <a:spcPct val="50000"/>
              </a:spcBef>
              <a:buFont typeface="Wingdings" panose="05000000000000000000" pitchFamily="2" charset="2"/>
              <a:buChar char="§"/>
            </a:pPr>
            <a:r>
              <a:rPr lang="it-IT" altLang="en-US" sz="2177">
                <a:solidFill>
                  <a:srgbClr val="FF0000"/>
                </a:solidFill>
              </a:rPr>
              <a:t>    OUTPUT  (PERFORATORE E STAMPANTE</a:t>
            </a:r>
            <a:r>
              <a:rPr lang="it-IT" altLang="en-US" sz="2177">
                <a:solidFill>
                  <a:schemeClr val="tx1"/>
                </a:solidFill>
              </a:rPr>
              <a:t>)</a:t>
            </a:r>
          </a:p>
        </p:txBody>
      </p:sp>
      <p:sp>
        <p:nvSpPr>
          <p:cNvPr id="45059" name="AutoShape 3"/>
          <p:cNvSpPr>
            <a:spLocks noChangeArrowheads="1"/>
          </p:cNvSpPr>
          <p:nvPr/>
        </p:nvSpPr>
        <p:spPr bwMode="auto">
          <a:xfrm>
            <a:off x="8851010" y="5875817"/>
            <a:ext cx="1382545" cy="414764"/>
          </a:xfrm>
          <a:prstGeom prst="notchedRightArrow">
            <a:avLst>
              <a:gd name="adj1" fmla="val 50000"/>
              <a:gd name="adj2" fmla="val 83333"/>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13</a:t>
            </a:fld>
            <a:endParaRPr lang="it-IT"/>
          </a:p>
        </p:txBody>
      </p:sp>
    </p:spTree>
    <p:extLst>
      <p:ext uri="{BB962C8B-B14F-4D97-AF65-F5344CB8AC3E}">
        <p14:creationId xmlns:p14="http://schemas.microsoft.com/office/powerpoint/2010/main" val="3290861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253" y="364602"/>
            <a:ext cx="7929472" cy="5926222"/>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14</a:t>
            </a:fld>
            <a:endParaRPr lang="it-IT"/>
          </a:p>
        </p:txBody>
      </p:sp>
    </p:spTree>
    <p:extLst>
      <p:ext uri="{BB962C8B-B14F-4D97-AF65-F5344CB8AC3E}">
        <p14:creationId xmlns:p14="http://schemas.microsoft.com/office/powerpoint/2010/main" val="286323717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3065923" y="753201"/>
            <a:ext cx="6135044" cy="58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ctr" eaLnBrk="1">
              <a:lnSpc>
                <a:spcPct val="95000"/>
              </a:lnSpc>
              <a:buClr>
                <a:srgbClr val="000000"/>
              </a:buClr>
              <a:buSzPct val="45000"/>
              <a:buFont typeface="StarSymbol" charset="0"/>
              <a:buNone/>
            </a:pPr>
            <a:r>
              <a:rPr lang="en-GB" altLang="en-US" sz="3992" b="1">
                <a:solidFill>
                  <a:srgbClr val="FF3333"/>
                </a:solidFill>
              </a:rPr>
              <a:t>ANALYTICAL ENGINE</a:t>
            </a:r>
          </a:p>
        </p:txBody>
      </p:sp>
      <p:sp>
        <p:nvSpPr>
          <p:cNvPr id="49155" name="Text Box 2"/>
          <p:cNvSpPr txBox="1">
            <a:spLocks noChangeArrowheads="1"/>
          </p:cNvSpPr>
          <p:nvPr/>
        </p:nvSpPr>
        <p:spPr bwMode="auto">
          <a:xfrm>
            <a:off x="2363129" y="1506399"/>
            <a:ext cx="6899764" cy="143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3266" b="1" dirty="0" err="1">
                <a:solidFill>
                  <a:srgbClr val="000000"/>
                </a:solidFill>
              </a:rPr>
              <a:t>Meccanismo</a:t>
            </a:r>
            <a:r>
              <a:rPr lang="en-GB" altLang="en-US" sz="3266" b="1" dirty="0">
                <a:solidFill>
                  <a:srgbClr val="000000"/>
                </a:solidFill>
              </a:rPr>
              <a:t> per </a:t>
            </a:r>
            <a:r>
              <a:rPr lang="en-GB" altLang="en-US" sz="3266" b="1" dirty="0" err="1">
                <a:solidFill>
                  <a:srgbClr val="000000"/>
                </a:solidFill>
              </a:rPr>
              <a:t>alterare</a:t>
            </a:r>
            <a:r>
              <a:rPr lang="en-GB" altLang="en-US" sz="3266" b="1" dirty="0">
                <a:solidFill>
                  <a:srgbClr val="000000"/>
                </a:solidFill>
              </a:rPr>
              <a:t> </a:t>
            </a:r>
            <a:r>
              <a:rPr lang="en-GB" altLang="en-US" sz="3266" b="1" dirty="0" err="1">
                <a:solidFill>
                  <a:srgbClr val="000000"/>
                </a:solidFill>
              </a:rPr>
              <a:t>automaticamente</a:t>
            </a:r>
            <a:r>
              <a:rPr lang="en-GB" altLang="en-US" sz="3266" b="1" dirty="0">
                <a:solidFill>
                  <a:srgbClr val="000000"/>
                </a:solidFill>
              </a:rPr>
              <a:t> la </a:t>
            </a:r>
            <a:r>
              <a:rPr lang="en-GB" altLang="en-US" sz="3266" b="1" dirty="0" err="1">
                <a:solidFill>
                  <a:srgbClr val="000000"/>
                </a:solidFill>
              </a:rPr>
              <a:t>sequenza</a:t>
            </a:r>
            <a:r>
              <a:rPr lang="en-GB" altLang="en-US" sz="3266" b="1" dirty="0">
                <a:solidFill>
                  <a:srgbClr val="000000"/>
                </a:solidFill>
              </a:rPr>
              <a:t> </a:t>
            </a:r>
            <a:r>
              <a:rPr lang="en-GB" altLang="en-US" sz="3266" b="1" dirty="0" err="1">
                <a:solidFill>
                  <a:srgbClr val="000000"/>
                </a:solidFill>
              </a:rPr>
              <a:t>delle</a:t>
            </a:r>
            <a:r>
              <a:rPr lang="en-GB" altLang="en-US" sz="3266" b="1" dirty="0">
                <a:solidFill>
                  <a:srgbClr val="000000"/>
                </a:solidFill>
              </a:rPr>
              <a:t> </a:t>
            </a:r>
            <a:r>
              <a:rPr lang="en-GB" altLang="en-US" sz="3266" b="1" dirty="0" err="1">
                <a:solidFill>
                  <a:srgbClr val="000000"/>
                </a:solidFill>
              </a:rPr>
              <a:t>operazioni</a:t>
            </a:r>
            <a:r>
              <a:rPr lang="en-GB" altLang="en-US" sz="3266" b="1" dirty="0">
                <a:solidFill>
                  <a:srgbClr val="000000"/>
                </a:solidFill>
              </a:rPr>
              <a:t>.</a:t>
            </a:r>
          </a:p>
        </p:txBody>
      </p:sp>
      <p:sp>
        <p:nvSpPr>
          <p:cNvPr id="49156" name="Text Box 3"/>
          <p:cNvSpPr txBox="1">
            <a:spLocks noChangeArrowheads="1"/>
          </p:cNvSpPr>
          <p:nvPr/>
        </p:nvSpPr>
        <p:spPr bwMode="auto">
          <a:xfrm>
            <a:off x="2325685" y="3024319"/>
            <a:ext cx="6801834" cy="143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3266" b="1" dirty="0" err="1">
                <a:solidFill>
                  <a:srgbClr val="000000"/>
                </a:solidFill>
              </a:rPr>
              <a:t>Progetto</a:t>
            </a:r>
            <a:r>
              <a:rPr lang="en-GB" altLang="en-US" sz="3266" b="1" dirty="0">
                <a:solidFill>
                  <a:srgbClr val="000000"/>
                </a:solidFill>
              </a:rPr>
              <a:t> </a:t>
            </a:r>
            <a:r>
              <a:rPr lang="en-GB" altLang="en-US" sz="3266" b="1" dirty="0" err="1">
                <a:solidFill>
                  <a:srgbClr val="000000"/>
                </a:solidFill>
              </a:rPr>
              <a:t>fallito</a:t>
            </a:r>
            <a:r>
              <a:rPr lang="en-GB" altLang="en-US" sz="3266" b="1" dirty="0">
                <a:solidFill>
                  <a:srgbClr val="000000"/>
                </a:solidFill>
              </a:rPr>
              <a:t> per </a:t>
            </a:r>
            <a:r>
              <a:rPr lang="en-GB" altLang="en-US" sz="3266" b="1" dirty="0" err="1">
                <a:solidFill>
                  <a:srgbClr val="000000"/>
                </a:solidFill>
              </a:rPr>
              <a:t>l'inadeguatezza</a:t>
            </a:r>
            <a:r>
              <a:rPr lang="en-GB" altLang="en-US" sz="3266" b="1" dirty="0">
                <a:solidFill>
                  <a:srgbClr val="000000"/>
                </a:solidFill>
              </a:rPr>
              <a:t> </a:t>
            </a:r>
            <a:r>
              <a:rPr lang="en-GB" altLang="en-US" sz="3266" b="1" dirty="0" err="1">
                <a:solidFill>
                  <a:srgbClr val="000000"/>
                </a:solidFill>
              </a:rPr>
              <a:t>della</a:t>
            </a:r>
            <a:r>
              <a:rPr lang="en-GB" altLang="en-US" sz="3266" b="1" dirty="0">
                <a:solidFill>
                  <a:srgbClr val="000000"/>
                </a:solidFill>
              </a:rPr>
              <a:t> </a:t>
            </a:r>
            <a:r>
              <a:rPr lang="en-GB" altLang="en-US" sz="3266" b="1" dirty="0" err="1">
                <a:solidFill>
                  <a:srgbClr val="000000"/>
                </a:solidFill>
              </a:rPr>
              <a:t>tecnologia</a:t>
            </a:r>
            <a:r>
              <a:rPr lang="en-GB" altLang="en-US" sz="3266" b="1" dirty="0">
                <a:solidFill>
                  <a:srgbClr val="000000"/>
                </a:solidFill>
              </a:rPr>
              <a:t> </a:t>
            </a:r>
            <a:r>
              <a:rPr lang="en-GB" altLang="en-US" sz="3266" b="1" dirty="0" err="1">
                <a:solidFill>
                  <a:srgbClr val="000000"/>
                </a:solidFill>
              </a:rPr>
              <a:t>meccanica</a:t>
            </a:r>
            <a:r>
              <a:rPr lang="en-GB" altLang="en-US" sz="3266" b="1" dirty="0">
                <a:solidFill>
                  <a:srgbClr val="000000"/>
                </a:solidFill>
              </a:rPr>
              <a:t> di </a:t>
            </a:r>
            <a:r>
              <a:rPr lang="en-GB" altLang="en-US" sz="3266" b="1" dirty="0" err="1">
                <a:solidFill>
                  <a:srgbClr val="000000"/>
                </a:solidFill>
              </a:rPr>
              <a:t>allora</a:t>
            </a:r>
            <a:r>
              <a:rPr lang="en-GB" altLang="en-US" sz="3266" b="1" dirty="0">
                <a:solidFill>
                  <a:srgbClr val="000000"/>
                </a:solidFill>
              </a:rPr>
              <a:t>  e per </a:t>
            </a:r>
            <a:r>
              <a:rPr lang="en-GB" altLang="en-US" sz="3266" b="1" dirty="0" err="1">
                <a:solidFill>
                  <a:srgbClr val="000000"/>
                </a:solidFill>
              </a:rPr>
              <a:t>l'eccessiva</a:t>
            </a:r>
            <a:r>
              <a:rPr lang="en-GB" altLang="en-US" sz="3266" b="1" dirty="0">
                <a:solidFill>
                  <a:srgbClr val="000000"/>
                </a:solidFill>
              </a:rPr>
              <a:t> </a:t>
            </a:r>
            <a:r>
              <a:rPr lang="en-GB" altLang="en-US" sz="3266" b="1" dirty="0" err="1">
                <a:solidFill>
                  <a:srgbClr val="000000"/>
                </a:solidFill>
              </a:rPr>
              <a:t>complessita</a:t>
            </a:r>
            <a:r>
              <a:rPr lang="en-GB" altLang="en-US" sz="3266" b="1" dirty="0">
                <a:solidFill>
                  <a:srgbClr val="000000"/>
                </a:solidFill>
              </a:rPr>
              <a:t>‘.</a:t>
            </a: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15</a:t>
            </a:fld>
            <a:endParaRPr lang="it-IT"/>
          </a:p>
        </p:txBody>
      </p:sp>
    </p:spTree>
    <p:extLst>
      <p:ext uri="{BB962C8B-B14F-4D97-AF65-F5344CB8AC3E}">
        <p14:creationId xmlns:p14="http://schemas.microsoft.com/office/powerpoint/2010/main" val="166920976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3256023" y="969223"/>
            <a:ext cx="6179688" cy="222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ctr" eaLnBrk="1">
              <a:lnSpc>
                <a:spcPct val="95000"/>
              </a:lnSpc>
              <a:buClr>
                <a:srgbClr val="000000"/>
              </a:buClr>
              <a:buSzPct val="45000"/>
              <a:buFont typeface="StarSymbol" charset="0"/>
              <a:buNone/>
            </a:pPr>
            <a:r>
              <a:rPr lang="en-GB" altLang="en-US" sz="2177">
                <a:solidFill>
                  <a:srgbClr val="FF3333"/>
                </a:solidFill>
              </a:rPr>
              <a:t>SVILUPPI SUCCESSIVI</a:t>
            </a:r>
          </a:p>
          <a:p>
            <a:pPr algn="ctr" eaLnBrk="1">
              <a:lnSpc>
                <a:spcPct val="95000"/>
              </a:lnSpc>
              <a:buClr>
                <a:srgbClr val="000000"/>
              </a:buClr>
              <a:buSzPct val="45000"/>
              <a:buFont typeface="StarSymbol" charset="0"/>
              <a:buNone/>
            </a:pPr>
            <a:r>
              <a:rPr lang="en-GB" altLang="en-US" sz="2177">
                <a:solidFill>
                  <a:srgbClr val="0000FF"/>
                </a:solidFill>
              </a:rPr>
              <a:t>1885</a:t>
            </a:r>
          </a:p>
          <a:p>
            <a:pPr algn="ctr" eaLnBrk="1">
              <a:lnSpc>
                <a:spcPct val="95000"/>
              </a:lnSpc>
              <a:buClr>
                <a:srgbClr val="000000"/>
              </a:buClr>
              <a:buSzPct val="45000"/>
              <a:buFont typeface="StarSymbol" charset="0"/>
              <a:buNone/>
            </a:pPr>
            <a:r>
              <a:rPr lang="en-GB" altLang="en-US" sz="2177">
                <a:solidFill>
                  <a:srgbClr val="FF3333"/>
                </a:solidFill>
              </a:rPr>
              <a:t>TASTIERA E STAMPA SU CARTA</a:t>
            </a:r>
          </a:p>
          <a:p>
            <a:pPr algn="ctr" eaLnBrk="1">
              <a:lnSpc>
                <a:spcPct val="95000"/>
              </a:lnSpc>
              <a:buClr>
                <a:srgbClr val="000000"/>
              </a:buClr>
              <a:buSzPct val="45000"/>
              <a:buFont typeface="StarSymbol" charset="0"/>
              <a:buNone/>
            </a:pPr>
            <a:r>
              <a:rPr lang="en-GB" altLang="en-US" sz="2177">
                <a:solidFill>
                  <a:srgbClr val="FF3333"/>
                </a:solidFill>
              </a:rPr>
              <a:t>MOTORI ELETTRICI</a:t>
            </a:r>
          </a:p>
          <a:p>
            <a:pPr algn="ctr" eaLnBrk="1">
              <a:lnSpc>
                <a:spcPct val="95000"/>
              </a:lnSpc>
              <a:buClr>
                <a:srgbClr val="000000"/>
              </a:buClr>
              <a:buSzPct val="45000"/>
              <a:buFont typeface="StarSymbol" charset="0"/>
              <a:buNone/>
            </a:pPr>
            <a:r>
              <a:rPr lang="en-GB" altLang="en-US" sz="2177">
                <a:solidFill>
                  <a:srgbClr val="0000FF"/>
                </a:solidFill>
              </a:rPr>
              <a:t>1890</a:t>
            </a:r>
          </a:p>
          <a:p>
            <a:pPr algn="ctr" eaLnBrk="1">
              <a:lnSpc>
                <a:spcPct val="95000"/>
              </a:lnSpc>
              <a:buClr>
                <a:srgbClr val="000000"/>
              </a:buClr>
              <a:buSzPct val="45000"/>
              <a:buFont typeface="StarSymbol" charset="0"/>
              <a:buNone/>
            </a:pPr>
            <a:r>
              <a:rPr lang="en-GB" altLang="en-US" sz="2177">
                <a:solidFill>
                  <a:srgbClr val="FF3333"/>
                </a:solidFill>
              </a:rPr>
              <a:t>LETTORI ELETTRICI DI SCHEDE PERFORATE</a:t>
            </a:r>
          </a:p>
          <a:p>
            <a:pPr algn="ctr" eaLnBrk="1">
              <a:lnSpc>
                <a:spcPct val="95000"/>
              </a:lnSpc>
              <a:buClr>
                <a:srgbClr val="000000"/>
              </a:buClr>
              <a:buSzPct val="45000"/>
              <a:buFont typeface="StarSymbol" charset="0"/>
              <a:buNone/>
            </a:pPr>
            <a:r>
              <a:rPr lang="en-GB" altLang="en-US" sz="2177">
                <a:solidFill>
                  <a:srgbClr val="FF3333"/>
                </a:solidFill>
              </a:rPr>
              <a:t>CENSIMENTO    U.S.</a:t>
            </a:r>
          </a:p>
        </p:txBody>
      </p:sp>
      <p:pic>
        <p:nvPicPr>
          <p:cNvPr id="512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508" y="3869687"/>
            <a:ext cx="4605604" cy="218615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3"/>
          <p:cNvSpPr txBox="1">
            <a:spLocks noChangeArrowheads="1"/>
          </p:cNvSpPr>
          <p:nvPr/>
        </p:nvSpPr>
        <p:spPr bwMode="auto">
          <a:xfrm>
            <a:off x="3708231" y="3518290"/>
            <a:ext cx="4604163" cy="31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rgbClr val="000000"/>
                </a:solidFill>
              </a:rPr>
              <a:t>PERFORATORE DI SCHEDE</a:t>
            </a: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16</a:t>
            </a:fld>
            <a:endParaRPr lang="it-IT"/>
          </a:p>
        </p:txBody>
      </p:sp>
    </p:spTree>
    <p:extLst>
      <p:ext uri="{BB962C8B-B14F-4D97-AF65-F5344CB8AC3E}">
        <p14:creationId xmlns:p14="http://schemas.microsoft.com/office/powerpoint/2010/main" val="15011362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710" y="138256"/>
            <a:ext cx="7690407" cy="5874377"/>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17</a:t>
            </a:fld>
            <a:endParaRPr lang="it-IT"/>
          </a:p>
        </p:txBody>
      </p:sp>
    </p:spTree>
    <p:extLst>
      <p:ext uri="{BB962C8B-B14F-4D97-AF65-F5344CB8AC3E}">
        <p14:creationId xmlns:p14="http://schemas.microsoft.com/office/powerpoint/2010/main" val="225545528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692" y="702794"/>
            <a:ext cx="6967451" cy="5272394"/>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18</a:t>
            </a:fld>
            <a:endParaRPr lang="it-IT"/>
          </a:p>
        </p:txBody>
      </p:sp>
    </p:spTree>
    <p:extLst>
      <p:ext uri="{BB962C8B-B14F-4D97-AF65-F5344CB8AC3E}">
        <p14:creationId xmlns:p14="http://schemas.microsoft.com/office/powerpoint/2010/main" val="19572708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867" y="419085"/>
            <a:ext cx="8097970" cy="617248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19</a:t>
            </a:fld>
            <a:endParaRPr lang="it-IT"/>
          </a:p>
        </p:txBody>
      </p:sp>
    </p:spTree>
    <p:extLst>
      <p:ext uri="{BB962C8B-B14F-4D97-AF65-F5344CB8AC3E}">
        <p14:creationId xmlns:p14="http://schemas.microsoft.com/office/powerpoint/2010/main" val="19436677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4E9FAD9-772B-4BC1-9CB9-7B4D79D67CB7}" type="slidenum">
              <a:rPr lang="it-IT" smtClean="0"/>
              <a:t>2</a:t>
            </a:fld>
            <a:endParaRPr lang="it-IT"/>
          </a:p>
        </p:txBody>
      </p:sp>
      <p:sp>
        <p:nvSpPr>
          <p:cNvPr id="13" name="CasellaDiTesto 12"/>
          <p:cNvSpPr txBox="1"/>
          <p:nvPr/>
        </p:nvSpPr>
        <p:spPr>
          <a:xfrm>
            <a:off x="4431323" y="3397429"/>
            <a:ext cx="6513341" cy="1264962"/>
          </a:xfrm>
          <a:prstGeom prst="rect">
            <a:avLst/>
          </a:prstGeom>
          <a:noFill/>
        </p:spPr>
        <p:txBody>
          <a:bodyPr wrap="square">
            <a:spAutoFit/>
          </a:bodyPr>
          <a:lstStyle/>
          <a:p>
            <a:pPr>
              <a:defRPr/>
            </a:pPr>
            <a:r>
              <a:rPr lang="it-IT" sz="2540" dirty="0">
                <a:solidFill>
                  <a:schemeClr val="tx2">
                    <a:lumMod val="85000"/>
                    <a:lumOff val="15000"/>
                  </a:schemeClr>
                </a:solidFill>
              </a:rPr>
              <a:t>Scienza  che  si  occupa di  sviluppare </a:t>
            </a:r>
            <a:r>
              <a:rPr lang="it-IT" sz="2540" b="1" dirty="0">
                <a:solidFill>
                  <a:schemeClr val="tx2">
                    <a:lumMod val="85000"/>
                    <a:lumOff val="15000"/>
                  </a:schemeClr>
                </a:solidFill>
              </a:rPr>
              <a:t>teorie</a:t>
            </a:r>
            <a:r>
              <a:rPr lang="it-IT" sz="2540" dirty="0">
                <a:solidFill>
                  <a:schemeClr val="tx2">
                    <a:lumMod val="85000"/>
                    <a:lumOff val="15000"/>
                  </a:schemeClr>
                </a:solidFill>
              </a:rPr>
              <a:t>, </a:t>
            </a:r>
            <a:r>
              <a:rPr lang="it-IT" sz="2540" b="1" dirty="0">
                <a:solidFill>
                  <a:schemeClr val="tx2">
                    <a:lumMod val="85000"/>
                    <a:lumOff val="15000"/>
                  </a:schemeClr>
                </a:solidFill>
              </a:rPr>
              <a:t>modelli</a:t>
            </a:r>
            <a:r>
              <a:rPr lang="it-IT" sz="2540" dirty="0">
                <a:solidFill>
                  <a:schemeClr val="tx2">
                    <a:lumMod val="85000"/>
                    <a:lumOff val="15000"/>
                  </a:schemeClr>
                </a:solidFill>
              </a:rPr>
              <a:t> e </a:t>
            </a:r>
            <a:r>
              <a:rPr lang="it-IT" sz="2540" b="1" dirty="0">
                <a:solidFill>
                  <a:schemeClr val="tx2">
                    <a:lumMod val="85000"/>
                    <a:lumOff val="15000"/>
                  </a:schemeClr>
                </a:solidFill>
              </a:rPr>
              <a:t>tecnologie</a:t>
            </a:r>
            <a:r>
              <a:rPr lang="it-IT" sz="2540" dirty="0">
                <a:solidFill>
                  <a:schemeClr val="tx2">
                    <a:lumMod val="85000"/>
                    <a:lumOff val="15000"/>
                  </a:schemeClr>
                </a:solidFill>
              </a:rPr>
              <a:t> per gestire informazioni su sistemi </a:t>
            </a:r>
            <a:r>
              <a:rPr lang="it-IT" sz="2540" b="1" dirty="0">
                <a:solidFill>
                  <a:schemeClr val="tx2">
                    <a:lumMod val="85000"/>
                    <a:lumOff val="15000"/>
                  </a:schemeClr>
                </a:solidFill>
              </a:rPr>
              <a:t>automatizzati</a:t>
            </a:r>
            <a:r>
              <a:rPr lang="it-IT" sz="1633" dirty="0">
                <a:solidFill>
                  <a:schemeClr val="tx2">
                    <a:lumMod val="85000"/>
                    <a:lumOff val="15000"/>
                  </a:schemeClr>
                </a:solidFill>
              </a:rPr>
              <a:t>.</a:t>
            </a:r>
          </a:p>
        </p:txBody>
      </p:sp>
      <p:pic>
        <p:nvPicPr>
          <p:cNvPr id="14" name="Picture 6" descr="papero-vs-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33" y="3089887"/>
            <a:ext cx="3201456" cy="271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837" y="0"/>
            <a:ext cx="7704531" cy="33974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677677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026"/>
          <p:cNvSpPr txBox="1">
            <a:spLocks noChangeArrowheads="1"/>
          </p:cNvSpPr>
          <p:nvPr/>
        </p:nvSpPr>
        <p:spPr bwMode="auto">
          <a:xfrm>
            <a:off x="2629557" y="553019"/>
            <a:ext cx="7331810" cy="143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ctr" eaLnBrk="1">
              <a:lnSpc>
                <a:spcPct val="95000"/>
              </a:lnSpc>
              <a:buClr>
                <a:srgbClr val="000000"/>
              </a:buClr>
              <a:buSzPct val="45000"/>
              <a:buFont typeface="StarSymbol" charset="0"/>
              <a:buNone/>
            </a:pPr>
            <a:r>
              <a:rPr lang="en-GB" altLang="en-US" sz="3266" b="1">
                <a:solidFill>
                  <a:srgbClr val="FF3333"/>
                </a:solidFill>
              </a:rPr>
              <a:t>PRIMA GENERAZIONE</a:t>
            </a:r>
          </a:p>
          <a:p>
            <a:pPr algn="ctr" eaLnBrk="1">
              <a:lnSpc>
                <a:spcPct val="95000"/>
              </a:lnSpc>
              <a:buClr>
                <a:srgbClr val="000000"/>
              </a:buClr>
              <a:buSzPct val="45000"/>
              <a:buFont typeface="StarSymbol" charset="0"/>
              <a:buNone/>
            </a:pPr>
            <a:r>
              <a:rPr lang="en-GB" altLang="en-US" sz="3266" b="1">
                <a:solidFill>
                  <a:srgbClr val="FF3333"/>
                </a:solidFill>
              </a:rPr>
              <a:t>VALVOLE TERMOIONICHE</a:t>
            </a:r>
          </a:p>
          <a:p>
            <a:pPr algn="ctr" eaLnBrk="1">
              <a:lnSpc>
                <a:spcPct val="95000"/>
              </a:lnSpc>
              <a:buClr>
                <a:srgbClr val="000000"/>
              </a:buClr>
              <a:buSzPct val="45000"/>
              <a:buFont typeface="StarSymbol" charset="0"/>
              <a:buNone/>
            </a:pPr>
            <a:r>
              <a:rPr lang="en-GB" altLang="en-US" sz="3266" b="1">
                <a:solidFill>
                  <a:srgbClr val="FF3333"/>
                </a:solidFill>
              </a:rPr>
              <a:t>(1945-1955)</a:t>
            </a:r>
          </a:p>
        </p:txBody>
      </p:sp>
      <p:sp>
        <p:nvSpPr>
          <p:cNvPr id="59395" name="Text Box 1027"/>
          <p:cNvSpPr txBox="1">
            <a:spLocks noChangeArrowheads="1"/>
          </p:cNvSpPr>
          <p:nvPr/>
        </p:nvSpPr>
        <p:spPr bwMode="auto">
          <a:xfrm>
            <a:off x="2491302" y="2073818"/>
            <a:ext cx="6899765" cy="84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903" b="1">
                <a:solidFill>
                  <a:srgbClr val="000000"/>
                </a:solidFill>
              </a:rPr>
              <a:t>Lo stimolo per lo sviluppo dei calcolatori venne dalla seconda guerra mondiale</a:t>
            </a:r>
          </a:p>
        </p:txBody>
      </p:sp>
      <p:sp>
        <p:nvSpPr>
          <p:cNvPr id="59396" name="Text Box 1028"/>
          <p:cNvSpPr txBox="1">
            <a:spLocks noChangeArrowheads="1"/>
          </p:cNvSpPr>
          <p:nvPr/>
        </p:nvSpPr>
        <p:spPr bwMode="auto">
          <a:xfrm>
            <a:off x="2422175" y="2972473"/>
            <a:ext cx="6801835" cy="334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3266" b="1">
                <a:solidFill>
                  <a:srgbClr val="000000"/>
                </a:solidFill>
              </a:rPr>
              <a:t>Una  Macchina chiamata </a:t>
            </a:r>
            <a:r>
              <a:rPr lang="en-GB" altLang="en-US" sz="3266" b="1">
                <a:solidFill>
                  <a:schemeClr val="accent2"/>
                </a:solidFill>
              </a:rPr>
              <a:t>ENIGMA</a:t>
            </a:r>
          </a:p>
          <a:p>
            <a:pPr eaLnBrk="1">
              <a:lnSpc>
                <a:spcPct val="95000"/>
              </a:lnSpc>
              <a:buClr>
                <a:srgbClr val="000000"/>
              </a:buClr>
              <a:buSzPct val="45000"/>
              <a:buFont typeface="StarSymbol" charset="0"/>
              <a:buNone/>
            </a:pPr>
            <a:r>
              <a:rPr lang="en-GB" altLang="en-US" sz="3266" b="1">
                <a:solidFill>
                  <a:srgbClr val="000000"/>
                </a:solidFill>
              </a:rPr>
              <a:t>fu usata dai tedeschi per cifrare i messaggi tra i comandi e i luoghi operativi.</a:t>
            </a:r>
          </a:p>
          <a:p>
            <a:pPr eaLnBrk="1">
              <a:lnSpc>
                <a:spcPct val="95000"/>
              </a:lnSpc>
              <a:buClr>
                <a:srgbClr val="000000"/>
              </a:buClr>
              <a:buSzPct val="45000"/>
              <a:buFont typeface="StarSymbol" charset="0"/>
              <a:buNone/>
            </a:pPr>
            <a:r>
              <a:rPr lang="en-GB" altLang="en-US" sz="3266" b="1">
                <a:solidFill>
                  <a:srgbClr val="000000"/>
                </a:solidFill>
              </a:rPr>
              <a:t>Gli inglesi (con l’aiuto di Alan Turing) costruirono </a:t>
            </a:r>
            <a:r>
              <a:rPr lang="en-GB" altLang="en-US" sz="3266" b="1">
                <a:solidFill>
                  <a:schemeClr val="accent2"/>
                </a:solidFill>
              </a:rPr>
              <a:t>COLOSSUS</a:t>
            </a:r>
            <a:r>
              <a:rPr lang="en-GB" altLang="en-US" sz="3266" b="1">
                <a:solidFill>
                  <a:srgbClr val="000000"/>
                </a:solidFill>
              </a:rPr>
              <a:t>  per decifrare i messaggi.</a:t>
            </a: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20</a:t>
            </a:fld>
            <a:endParaRPr lang="it-IT"/>
          </a:p>
        </p:txBody>
      </p:sp>
    </p:spTree>
    <p:extLst>
      <p:ext uri="{BB962C8B-B14F-4D97-AF65-F5344CB8AC3E}">
        <p14:creationId xmlns:p14="http://schemas.microsoft.com/office/powerpoint/2010/main" val="302382530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043" y="290912"/>
            <a:ext cx="6159527" cy="3689667"/>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2"/>
          <p:cNvSpPr txBox="1">
            <a:spLocks noChangeArrowheads="1"/>
          </p:cNvSpPr>
          <p:nvPr/>
        </p:nvSpPr>
        <p:spPr bwMode="auto">
          <a:xfrm>
            <a:off x="2584913" y="4468790"/>
            <a:ext cx="6777352" cy="1750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rgbClr val="000000"/>
                </a:solidFill>
              </a:rPr>
              <a:t>ISTRUZIONI DEL TIPO        </a:t>
            </a:r>
            <a:r>
              <a:rPr lang="en-GB" altLang="en-US" sz="3266">
                <a:solidFill>
                  <a:srgbClr val="000000"/>
                </a:solidFill>
              </a:rPr>
              <a:t> </a:t>
            </a:r>
            <a:r>
              <a:rPr lang="en-GB" altLang="en-US" sz="3266">
                <a:solidFill>
                  <a:srgbClr val="280099"/>
                </a:solidFill>
              </a:rPr>
              <a:t>A  B   OP</a:t>
            </a:r>
          </a:p>
          <a:p>
            <a:pPr eaLnBrk="1">
              <a:lnSpc>
                <a:spcPct val="95000"/>
              </a:lnSpc>
              <a:buClr>
                <a:srgbClr val="000000"/>
              </a:buClr>
              <a:buSzPct val="45000"/>
              <a:buFont typeface="StarSymbol" charset="0"/>
              <a:buNone/>
            </a:pPr>
            <a:r>
              <a:rPr lang="en-GB" altLang="en-US" sz="2177">
                <a:solidFill>
                  <a:srgbClr val="280099"/>
                </a:solidFill>
              </a:rPr>
              <a:t>A</a:t>
            </a:r>
            <a:r>
              <a:rPr lang="en-GB" altLang="en-US" sz="2177">
                <a:solidFill>
                  <a:srgbClr val="000000"/>
                </a:solidFill>
              </a:rPr>
              <a:t> = indirizzo primo operando</a:t>
            </a:r>
          </a:p>
          <a:p>
            <a:pPr eaLnBrk="1">
              <a:lnSpc>
                <a:spcPct val="95000"/>
              </a:lnSpc>
              <a:buClr>
                <a:srgbClr val="000000"/>
              </a:buClr>
              <a:buSzPct val="45000"/>
              <a:buFont typeface="StarSymbol" charset="0"/>
              <a:buNone/>
            </a:pPr>
            <a:r>
              <a:rPr lang="en-GB" altLang="en-US" sz="2177">
                <a:solidFill>
                  <a:srgbClr val="280099"/>
                </a:solidFill>
              </a:rPr>
              <a:t>B</a:t>
            </a:r>
            <a:r>
              <a:rPr lang="en-GB" altLang="en-US" sz="2177">
                <a:solidFill>
                  <a:srgbClr val="000000"/>
                </a:solidFill>
              </a:rPr>
              <a:t> = indirizzo secondo operando </a:t>
            </a:r>
          </a:p>
          <a:p>
            <a:pPr eaLnBrk="1">
              <a:lnSpc>
                <a:spcPct val="95000"/>
              </a:lnSpc>
              <a:buClr>
                <a:srgbClr val="000000"/>
              </a:buClr>
              <a:buSzPct val="45000"/>
              <a:buFont typeface="StarSymbol" charset="0"/>
              <a:buNone/>
            </a:pPr>
            <a:r>
              <a:rPr lang="en-GB" altLang="en-US" sz="2177">
                <a:solidFill>
                  <a:srgbClr val="280099"/>
                </a:solidFill>
              </a:rPr>
              <a:t>OP</a:t>
            </a:r>
            <a:r>
              <a:rPr lang="en-GB" altLang="en-US" sz="2177">
                <a:solidFill>
                  <a:srgbClr val="000000"/>
                </a:solidFill>
              </a:rPr>
              <a:t> =  tipo di operazione    ( ADD MULT  DIV… )</a:t>
            </a:r>
          </a:p>
          <a:p>
            <a:pPr eaLnBrk="1">
              <a:lnSpc>
                <a:spcPct val="95000"/>
              </a:lnSpc>
              <a:buClr>
                <a:srgbClr val="000000"/>
              </a:buClr>
              <a:buSzPct val="45000"/>
              <a:buFont typeface="StarSymbol" charset="0"/>
              <a:buNone/>
            </a:pPr>
            <a:r>
              <a:rPr lang="en-GB" altLang="en-US" sz="2177">
                <a:solidFill>
                  <a:srgbClr val="FF3333"/>
                </a:solidFill>
              </a:rPr>
              <a:t>IL RISULTATO VENIVA POSTO IN      B</a:t>
            </a: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21</a:t>
            </a:fld>
            <a:endParaRPr lang="it-IT"/>
          </a:p>
        </p:txBody>
      </p:sp>
    </p:spTree>
    <p:extLst>
      <p:ext uri="{BB962C8B-B14F-4D97-AF65-F5344CB8AC3E}">
        <p14:creationId xmlns:p14="http://schemas.microsoft.com/office/powerpoint/2010/main" val="46590288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2387611" y="358599"/>
            <a:ext cx="7690407" cy="47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ctr" eaLnBrk="1">
              <a:lnSpc>
                <a:spcPct val="95000"/>
              </a:lnSpc>
              <a:buClr>
                <a:srgbClr val="000000"/>
              </a:buClr>
              <a:buSzPct val="45000"/>
              <a:buFont typeface="StarSymbol" charset="0"/>
              <a:buNone/>
            </a:pPr>
            <a:r>
              <a:rPr lang="en-GB" altLang="en-US" sz="3266" b="1">
                <a:solidFill>
                  <a:srgbClr val="FF3366"/>
                </a:solidFill>
              </a:rPr>
              <a:t>L'ERA ELETTRONICA</a:t>
            </a:r>
          </a:p>
        </p:txBody>
      </p:sp>
      <p:sp>
        <p:nvSpPr>
          <p:cNvPr id="63491" name="Text Box 2"/>
          <p:cNvSpPr txBox="1">
            <a:spLocks noChangeArrowheads="1"/>
          </p:cNvSpPr>
          <p:nvPr/>
        </p:nvSpPr>
        <p:spPr bwMode="auto">
          <a:xfrm>
            <a:off x="2214793" y="1106037"/>
            <a:ext cx="7678886" cy="466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b="1">
                <a:solidFill>
                  <a:srgbClr val="000000"/>
                </a:solidFill>
              </a:rPr>
              <a:t>PROBLEMI DEI COMPUTER ELETTRO_MECCANICI</a:t>
            </a:r>
            <a:r>
              <a:rPr lang="en-GB" altLang="en-US" sz="2177">
                <a:solidFill>
                  <a:srgbClr val="000000"/>
                </a:solidFill>
              </a:rPr>
              <a:t>:</a:t>
            </a:r>
          </a:p>
          <a:p>
            <a:pPr eaLnBrk="1">
              <a:lnSpc>
                <a:spcPct val="95000"/>
              </a:lnSpc>
              <a:buClr>
                <a:srgbClr val="000000"/>
              </a:buClr>
              <a:buSzPct val="45000"/>
              <a:buFont typeface="StarSymbol" charset="0"/>
              <a:buNone/>
            </a:pPr>
            <a:endParaRPr lang="en-GB" altLang="en-US" sz="2177">
              <a:solidFill>
                <a:srgbClr val="000000"/>
              </a:solidFill>
            </a:endParaRPr>
          </a:p>
          <a:p>
            <a:pPr eaLnBrk="1">
              <a:lnSpc>
                <a:spcPct val="95000"/>
              </a:lnSpc>
              <a:buClr>
                <a:srgbClr val="000000"/>
              </a:buClr>
              <a:buSzPct val="45000"/>
              <a:buFont typeface="StarSymbol" charset="0"/>
              <a:buNone/>
            </a:pPr>
            <a:r>
              <a:rPr lang="en-GB" altLang="en-US" sz="2540" b="1">
                <a:solidFill>
                  <a:srgbClr val="000000"/>
                </a:solidFill>
              </a:rPr>
              <a:t>LENTEZZA ( PER ATTRITI E INERZIA)</a:t>
            </a:r>
          </a:p>
          <a:p>
            <a:pPr eaLnBrk="1">
              <a:lnSpc>
                <a:spcPct val="95000"/>
              </a:lnSpc>
              <a:buClr>
                <a:srgbClr val="000000"/>
              </a:buClr>
              <a:buSzPct val="45000"/>
              <a:buFont typeface="StarSymbol" charset="0"/>
              <a:buNone/>
            </a:pPr>
            <a:endParaRPr lang="en-GB" altLang="en-US" sz="2540" b="1">
              <a:solidFill>
                <a:srgbClr val="000000"/>
              </a:solidFill>
            </a:endParaRPr>
          </a:p>
          <a:p>
            <a:pPr eaLnBrk="1">
              <a:lnSpc>
                <a:spcPct val="95000"/>
              </a:lnSpc>
              <a:buClr>
                <a:srgbClr val="000000"/>
              </a:buClr>
              <a:buSzPct val="45000"/>
              <a:buFont typeface="StarSymbol" charset="0"/>
              <a:buNone/>
            </a:pPr>
            <a:r>
              <a:rPr lang="en-GB" altLang="en-US" sz="2540" b="1">
                <a:solidFill>
                  <a:srgbClr val="000000"/>
                </a:solidFill>
              </a:rPr>
              <a:t> INAFFIDABILITA' :</a:t>
            </a:r>
            <a:r>
              <a:rPr lang="en-GB" altLang="en-US" sz="2177">
                <a:solidFill>
                  <a:srgbClr val="000000"/>
                </a:solidFill>
              </a:rPr>
              <a:t>  </a:t>
            </a:r>
            <a:r>
              <a:rPr lang="en-GB" altLang="en-US" sz="2540" b="1">
                <a:solidFill>
                  <a:srgbClr val="FF0000"/>
                </a:solidFill>
              </a:rPr>
              <a:t>BASSO MTBF</a:t>
            </a:r>
            <a:endParaRPr lang="en-GB" altLang="en-US" sz="2177">
              <a:solidFill>
                <a:srgbClr val="000000"/>
              </a:solidFill>
            </a:endParaRPr>
          </a:p>
          <a:p>
            <a:pPr eaLnBrk="1">
              <a:lnSpc>
                <a:spcPct val="95000"/>
              </a:lnSpc>
              <a:buClr>
                <a:srgbClr val="000000"/>
              </a:buClr>
              <a:buSzPct val="45000"/>
              <a:buFont typeface="StarSymbol" charset="0"/>
              <a:buNone/>
            </a:pPr>
            <a:r>
              <a:rPr lang="en-GB" altLang="en-US" sz="2177">
                <a:solidFill>
                  <a:srgbClr val="000000"/>
                </a:solidFill>
              </a:rPr>
              <a:t>	</a:t>
            </a:r>
            <a:r>
              <a:rPr lang="en-GB" altLang="en-US" sz="2540" b="1">
                <a:solidFill>
                  <a:srgbClr val="FF0000"/>
                </a:solidFill>
              </a:rPr>
              <a:t> ( Mean Time Between Failure)</a:t>
            </a:r>
          </a:p>
          <a:p>
            <a:pPr eaLnBrk="1">
              <a:lnSpc>
                <a:spcPct val="95000"/>
              </a:lnSpc>
              <a:buClr>
                <a:srgbClr val="000000"/>
              </a:buClr>
              <a:buSzPct val="45000"/>
              <a:buFont typeface="StarSymbol" charset="0"/>
              <a:buNone/>
            </a:pPr>
            <a:r>
              <a:rPr lang="en-GB" altLang="en-US" sz="2540" b="1">
                <a:solidFill>
                  <a:srgbClr val="FF0000"/>
                </a:solidFill>
              </a:rPr>
              <a:t>         specie per i relays </a:t>
            </a:r>
            <a:r>
              <a:rPr lang="en-GB" altLang="en-US" sz="1633" b="1">
                <a:solidFill>
                  <a:schemeClr val="tx1"/>
                </a:solidFill>
              </a:rPr>
              <a:t>(</a:t>
            </a:r>
            <a:r>
              <a:rPr lang="it-IT" altLang="en-US" sz="1452">
                <a:solidFill>
                  <a:schemeClr val="tx1"/>
                </a:solidFill>
              </a:rPr>
              <a:t> Valore</a:t>
            </a:r>
            <a:r>
              <a:rPr lang="it-IT" altLang="en-US" sz="1452"/>
              <a:t> </a:t>
            </a:r>
            <a:r>
              <a:rPr lang="it-IT" altLang="en-US" sz="1452">
                <a:solidFill>
                  <a:schemeClr val="tx1"/>
                </a:solidFill>
              </a:rPr>
              <a:t>atteso del tempo tra un guasto ed il successivo</a:t>
            </a:r>
            <a:r>
              <a:rPr lang="it-IT" altLang="en-US" sz="1452"/>
              <a:t> </a:t>
            </a:r>
            <a:r>
              <a:rPr lang="it-IT" altLang="en-US" sz="1452">
                <a:solidFill>
                  <a:schemeClr val="tx1"/>
                </a:solidFill>
              </a:rPr>
              <a:t>)</a:t>
            </a:r>
            <a:endParaRPr lang="en-GB" altLang="en-US" sz="1633" b="1">
              <a:solidFill>
                <a:schemeClr val="tx1"/>
              </a:solidFill>
            </a:endParaRPr>
          </a:p>
          <a:p>
            <a:pPr eaLnBrk="1">
              <a:lnSpc>
                <a:spcPct val="95000"/>
              </a:lnSpc>
              <a:buClr>
                <a:srgbClr val="000000"/>
              </a:buClr>
              <a:buSzPct val="45000"/>
              <a:buFont typeface="StarSymbol" charset="0"/>
              <a:buNone/>
            </a:pPr>
            <a:r>
              <a:rPr lang="en-GB" altLang="en-US" sz="2540" b="1">
                <a:solidFill>
                  <a:srgbClr val="FF0000"/>
                </a:solidFill>
              </a:rPr>
              <a:t> 						</a:t>
            </a:r>
            <a:endParaRPr lang="en-GB" altLang="en-US" sz="2540" b="1">
              <a:solidFill>
                <a:srgbClr val="000000"/>
              </a:solidFill>
            </a:endParaRPr>
          </a:p>
          <a:p>
            <a:pPr eaLnBrk="1">
              <a:lnSpc>
                <a:spcPct val="95000"/>
              </a:lnSpc>
              <a:buClr>
                <a:srgbClr val="000000"/>
              </a:buClr>
              <a:buSzPct val="45000"/>
              <a:buFont typeface="StarSymbol" charset="0"/>
              <a:buNone/>
            </a:pPr>
            <a:endParaRPr lang="en-GB" altLang="en-US" sz="2540" b="1">
              <a:solidFill>
                <a:srgbClr val="000000"/>
              </a:solidFill>
            </a:endParaRPr>
          </a:p>
          <a:p>
            <a:pPr eaLnBrk="1">
              <a:lnSpc>
                <a:spcPct val="95000"/>
              </a:lnSpc>
              <a:buClr>
                <a:srgbClr val="000000"/>
              </a:buClr>
              <a:buSzPct val="45000"/>
              <a:buFont typeface="StarSymbol" charset="0"/>
              <a:buNone/>
            </a:pPr>
            <a:endParaRPr lang="en-GB" altLang="en-US" sz="2177">
              <a:solidFill>
                <a:srgbClr val="000000"/>
              </a:solidFill>
            </a:endParaRPr>
          </a:p>
          <a:p>
            <a:pPr eaLnBrk="1">
              <a:lnSpc>
                <a:spcPct val="95000"/>
              </a:lnSpc>
              <a:buClr>
                <a:srgbClr val="000000"/>
              </a:buClr>
              <a:buSzPct val="45000"/>
              <a:buFont typeface="StarSymbol" charset="0"/>
              <a:buNone/>
            </a:pPr>
            <a:endParaRPr lang="en-GB" altLang="en-US" sz="2177">
              <a:solidFill>
                <a:srgbClr val="000000"/>
              </a:solidFill>
            </a:endParaRPr>
          </a:p>
          <a:p>
            <a:pPr eaLnBrk="1">
              <a:lnSpc>
                <a:spcPct val="95000"/>
              </a:lnSpc>
              <a:buClr>
                <a:srgbClr val="000000"/>
              </a:buClr>
              <a:buSzPct val="45000"/>
              <a:buFont typeface="StarSymbol" charset="0"/>
              <a:buNone/>
            </a:pPr>
            <a:endParaRPr lang="en-GB" altLang="en-US" sz="2177">
              <a:solidFill>
                <a:srgbClr val="000000"/>
              </a:solidFill>
            </a:endParaRPr>
          </a:p>
          <a:p>
            <a:pPr algn="ctr" eaLnBrk="1">
              <a:lnSpc>
                <a:spcPct val="95000"/>
              </a:lnSpc>
              <a:buClr>
                <a:srgbClr val="000000"/>
              </a:buClr>
              <a:buSzPct val="45000"/>
              <a:buFont typeface="StarSymbol" charset="0"/>
              <a:buNone/>
            </a:pPr>
            <a:r>
              <a:rPr lang="en-GB" altLang="en-US" sz="3266">
                <a:solidFill>
                  <a:srgbClr val="280099"/>
                </a:solidFill>
              </a:rPr>
              <a:t>1906  Lee De Forest inventa il </a:t>
            </a:r>
            <a:r>
              <a:rPr lang="en-GB" altLang="en-US" sz="3266">
                <a:solidFill>
                  <a:srgbClr val="FF3333"/>
                </a:solidFill>
              </a:rPr>
              <a:t>Triodo</a:t>
            </a: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22</a:t>
            </a:fld>
            <a:endParaRPr lang="it-IT"/>
          </a:p>
        </p:txBody>
      </p:sp>
    </p:spTree>
    <p:extLst>
      <p:ext uri="{BB962C8B-B14F-4D97-AF65-F5344CB8AC3E}">
        <p14:creationId xmlns:p14="http://schemas.microsoft.com/office/powerpoint/2010/main" val="201001913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975" y="851131"/>
            <a:ext cx="8197341" cy="4851869"/>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2"/>
          <p:cNvSpPr txBox="1">
            <a:spLocks noChangeArrowheads="1"/>
          </p:cNvSpPr>
          <p:nvPr/>
        </p:nvSpPr>
        <p:spPr bwMode="auto">
          <a:xfrm>
            <a:off x="2190311" y="172819"/>
            <a:ext cx="7863226" cy="4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ctr" eaLnBrk="1">
              <a:lnSpc>
                <a:spcPct val="95000"/>
              </a:lnSpc>
              <a:buClr>
                <a:srgbClr val="000000"/>
              </a:buClr>
              <a:buSzPct val="45000"/>
              <a:buFont typeface="StarSymbol" charset="0"/>
              <a:buNone/>
            </a:pPr>
            <a:r>
              <a:rPr lang="en-GB" altLang="en-US" sz="2903" b="1">
                <a:solidFill>
                  <a:srgbClr val="000000"/>
                </a:solidFill>
              </a:rPr>
              <a:t>ESEMPI DI VALVOLE</a:t>
            </a:r>
          </a:p>
        </p:txBody>
      </p:sp>
      <p:grpSp>
        <p:nvGrpSpPr>
          <p:cNvPr id="65540" name="Group 3"/>
          <p:cNvGrpSpPr>
            <a:grpSpLocks/>
          </p:cNvGrpSpPr>
          <p:nvPr/>
        </p:nvGrpSpPr>
        <p:grpSpPr bwMode="auto">
          <a:xfrm>
            <a:off x="5679801" y="2955197"/>
            <a:ext cx="851130" cy="318275"/>
            <a:chOff x="2886" y="2052"/>
            <a:chExt cx="591" cy="221"/>
          </a:xfrm>
        </p:grpSpPr>
        <p:sp>
          <p:nvSpPr>
            <p:cNvPr id="65546" name="AutoShape 4"/>
            <p:cNvSpPr>
              <a:spLocks noChangeArrowheads="1"/>
            </p:cNvSpPr>
            <p:nvPr/>
          </p:nvSpPr>
          <p:spPr bwMode="auto">
            <a:xfrm>
              <a:off x="2886" y="2052"/>
              <a:ext cx="587" cy="216"/>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grpSp>
          <p:nvGrpSpPr>
            <p:cNvPr id="65547" name="Group 5"/>
            <p:cNvGrpSpPr>
              <a:grpSpLocks/>
            </p:cNvGrpSpPr>
            <p:nvPr/>
          </p:nvGrpSpPr>
          <p:grpSpPr bwMode="auto">
            <a:xfrm>
              <a:off x="2886" y="2052"/>
              <a:ext cx="591" cy="221"/>
              <a:chOff x="2886" y="2052"/>
              <a:chExt cx="591" cy="221"/>
            </a:xfrm>
          </p:grpSpPr>
          <p:sp>
            <p:nvSpPr>
              <p:cNvPr id="65548" name="AutoShape 6"/>
              <p:cNvSpPr>
                <a:spLocks noChangeArrowheads="1"/>
              </p:cNvSpPr>
              <p:nvPr/>
            </p:nvSpPr>
            <p:spPr bwMode="auto">
              <a:xfrm>
                <a:off x="2886" y="2052"/>
                <a:ext cx="587" cy="216"/>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65549" name="AutoShape 7"/>
              <p:cNvSpPr>
                <a:spLocks noChangeArrowheads="1"/>
              </p:cNvSpPr>
              <p:nvPr/>
            </p:nvSpPr>
            <p:spPr bwMode="auto">
              <a:xfrm>
                <a:off x="2886" y="2052"/>
                <a:ext cx="591" cy="221"/>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rgbClr val="000000"/>
                    </a:solidFill>
                  </a:rPr>
                  <a:t>9/29/03</a:t>
                </a:r>
              </a:p>
            </p:txBody>
          </p:sp>
        </p:grpSp>
      </p:grpSp>
      <p:grpSp>
        <p:nvGrpSpPr>
          <p:cNvPr id="65541" name="Group 8"/>
          <p:cNvGrpSpPr>
            <a:grpSpLocks/>
          </p:cNvGrpSpPr>
          <p:nvPr/>
        </p:nvGrpSpPr>
        <p:grpSpPr bwMode="auto">
          <a:xfrm>
            <a:off x="1975728" y="6214250"/>
            <a:ext cx="851130" cy="318273"/>
            <a:chOff x="314" y="4315"/>
            <a:chExt cx="591" cy="221"/>
          </a:xfrm>
        </p:grpSpPr>
        <p:sp>
          <p:nvSpPr>
            <p:cNvPr id="65542" name="AutoShape 9"/>
            <p:cNvSpPr>
              <a:spLocks noChangeArrowheads="1"/>
            </p:cNvSpPr>
            <p:nvPr/>
          </p:nvSpPr>
          <p:spPr bwMode="auto">
            <a:xfrm>
              <a:off x="314" y="4315"/>
              <a:ext cx="587" cy="216"/>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grpSp>
          <p:nvGrpSpPr>
            <p:cNvPr id="65543" name="Group 10"/>
            <p:cNvGrpSpPr>
              <a:grpSpLocks/>
            </p:cNvGrpSpPr>
            <p:nvPr/>
          </p:nvGrpSpPr>
          <p:grpSpPr bwMode="auto">
            <a:xfrm>
              <a:off x="314" y="4315"/>
              <a:ext cx="591" cy="221"/>
              <a:chOff x="314" y="4315"/>
              <a:chExt cx="591" cy="221"/>
            </a:xfrm>
          </p:grpSpPr>
          <p:sp>
            <p:nvSpPr>
              <p:cNvPr id="65544" name="AutoShape 11"/>
              <p:cNvSpPr>
                <a:spLocks noChangeArrowheads="1"/>
              </p:cNvSpPr>
              <p:nvPr/>
            </p:nvSpPr>
            <p:spPr bwMode="auto">
              <a:xfrm>
                <a:off x="314" y="4315"/>
                <a:ext cx="587" cy="216"/>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65545" name="AutoShape 12"/>
              <p:cNvSpPr>
                <a:spLocks noChangeArrowheads="1"/>
              </p:cNvSpPr>
              <p:nvPr/>
            </p:nvSpPr>
            <p:spPr bwMode="auto">
              <a:xfrm>
                <a:off x="314" y="4315"/>
                <a:ext cx="591" cy="221"/>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rgbClr val="000000"/>
                    </a:solidFill>
                  </a:rPr>
                  <a:t>9/29/03</a:t>
                </a:r>
              </a:p>
            </p:txBody>
          </p:sp>
        </p:grpSp>
      </p:gr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23</a:t>
            </a:fld>
            <a:endParaRPr lang="it-IT"/>
          </a:p>
        </p:txBody>
      </p:sp>
    </p:spTree>
    <p:extLst>
      <p:ext uri="{BB962C8B-B14F-4D97-AF65-F5344CB8AC3E}">
        <p14:creationId xmlns:p14="http://schemas.microsoft.com/office/powerpoint/2010/main" val="51202678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156" y="138255"/>
            <a:ext cx="7454223" cy="4133234"/>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720" y="4293092"/>
            <a:ext cx="5901740" cy="2350327"/>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24</a:t>
            </a:fld>
            <a:endParaRPr lang="it-IT"/>
          </a:p>
        </p:txBody>
      </p:sp>
    </p:spTree>
    <p:extLst>
      <p:ext uri="{BB962C8B-B14F-4D97-AF65-F5344CB8AC3E}">
        <p14:creationId xmlns:p14="http://schemas.microsoft.com/office/powerpoint/2010/main" val="141761641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43" y="275070"/>
            <a:ext cx="6271858" cy="3403077"/>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124" y="3721352"/>
            <a:ext cx="6238735" cy="2877422"/>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25</a:t>
            </a:fld>
            <a:endParaRPr lang="it-IT"/>
          </a:p>
        </p:txBody>
      </p:sp>
    </p:spTree>
    <p:extLst>
      <p:ext uri="{BB962C8B-B14F-4D97-AF65-F5344CB8AC3E}">
        <p14:creationId xmlns:p14="http://schemas.microsoft.com/office/powerpoint/2010/main" val="103319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128" y="1504959"/>
            <a:ext cx="6973212" cy="4823066"/>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683" name="Group 2"/>
          <p:cNvGrpSpPr>
            <a:grpSpLocks/>
          </p:cNvGrpSpPr>
          <p:nvPr/>
        </p:nvGrpSpPr>
        <p:grpSpPr bwMode="auto">
          <a:xfrm>
            <a:off x="2325685" y="591903"/>
            <a:ext cx="5639632" cy="851129"/>
            <a:chOff x="557" y="411"/>
            <a:chExt cx="3916" cy="591"/>
          </a:xfrm>
        </p:grpSpPr>
        <p:sp>
          <p:nvSpPr>
            <p:cNvPr id="71685" name="AutoShape 3"/>
            <p:cNvSpPr>
              <a:spLocks noChangeArrowheads="1"/>
            </p:cNvSpPr>
            <p:nvPr/>
          </p:nvSpPr>
          <p:spPr bwMode="auto">
            <a:xfrm>
              <a:off x="557" y="411"/>
              <a:ext cx="3916" cy="591"/>
            </a:xfrm>
            <a:prstGeom prst="roundRect">
              <a:avLst>
                <a:gd name="adj" fmla="val 167"/>
              </a:avLst>
            </a:prstGeom>
            <a:solidFill>
              <a:srgbClr val="00B8FF"/>
            </a:solidFill>
            <a:ln w="9360">
              <a:solidFill>
                <a:srgbClr val="000000"/>
              </a:solidFill>
              <a:round/>
              <a:headEnd/>
              <a:tailEnd/>
            </a:ln>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71686" name="Text Box 4"/>
            <p:cNvSpPr txBox="1">
              <a:spLocks noChangeArrowheads="1"/>
            </p:cNvSpPr>
            <p:nvPr/>
          </p:nvSpPr>
          <p:spPr bwMode="auto">
            <a:xfrm>
              <a:off x="557" y="595"/>
              <a:ext cx="391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Blocco a sei piani di memoria a nuclei</a:t>
              </a:r>
            </a:p>
          </p:txBody>
        </p:sp>
      </p:grpSp>
      <p:pic>
        <p:nvPicPr>
          <p:cNvPr id="7168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201" y="305313"/>
            <a:ext cx="2599473" cy="223799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26</a:t>
            </a:fld>
            <a:endParaRPr lang="it-IT"/>
          </a:p>
        </p:txBody>
      </p:sp>
    </p:spTree>
    <p:extLst>
      <p:ext uri="{BB962C8B-B14F-4D97-AF65-F5344CB8AC3E}">
        <p14:creationId xmlns:p14="http://schemas.microsoft.com/office/powerpoint/2010/main" val="305775432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25" y="468051"/>
            <a:ext cx="2574990" cy="417355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2"/>
          <p:cNvSpPr txBox="1">
            <a:spLocks noChangeArrowheads="1"/>
          </p:cNvSpPr>
          <p:nvPr/>
        </p:nvSpPr>
        <p:spPr bwMode="auto">
          <a:xfrm>
            <a:off x="4536317" y="481011"/>
            <a:ext cx="5740443" cy="31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Unita' di memoria da 1 bit (flip-flop) a valvole</a:t>
            </a:r>
          </a:p>
        </p:txBody>
      </p:sp>
      <p:pic>
        <p:nvPicPr>
          <p:cNvPr id="737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6175" y="3067523"/>
            <a:ext cx="5613709" cy="362342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27</a:t>
            </a:fld>
            <a:endParaRPr lang="it-IT"/>
          </a:p>
        </p:txBody>
      </p:sp>
    </p:spTree>
    <p:extLst>
      <p:ext uri="{BB962C8B-B14F-4D97-AF65-F5344CB8AC3E}">
        <p14:creationId xmlns:p14="http://schemas.microsoft.com/office/powerpoint/2010/main" val="309045308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903" y="1"/>
            <a:ext cx="8937578" cy="6659259"/>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28</a:t>
            </a:fld>
            <a:endParaRPr lang="it-IT"/>
          </a:p>
        </p:txBody>
      </p:sp>
    </p:spTree>
    <p:extLst>
      <p:ext uri="{BB962C8B-B14F-4D97-AF65-F5344CB8AC3E}">
        <p14:creationId xmlns:p14="http://schemas.microsoft.com/office/powerpoint/2010/main" val="101069392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2808135" y="1"/>
            <a:ext cx="6469159" cy="190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EVOLUZIONE NELL'ERA ELETTRONICA</a:t>
            </a:r>
          </a:p>
          <a:p>
            <a:pPr eaLnBrk="1">
              <a:lnSpc>
                <a:spcPct val="95000"/>
              </a:lnSpc>
              <a:buClr>
                <a:srgbClr val="000000"/>
              </a:buClr>
              <a:buSzPct val="45000"/>
              <a:buFont typeface="StarSymbol" charset="0"/>
              <a:buNone/>
            </a:pPr>
            <a:endParaRPr lang="en-GB" altLang="en-US" sz="2177">
              <a:solidFill>
                <a:schemeClr val="tx1"/>
              </a:solidFill>
            </a:endParaRPr>
          </a:p>
          <a:p>
            <a:pPr eaLnBrk="1">
              <a:lnSpc>
                <a:spcPct val="95000"/>
              </a:lnSpc>
              <a:buClr>
                <a:srgbClr val="000000"/>
              </a:buClr>
              <a:buSzPct val="45000"/>
              <a:buFont typeface="StarSymbol" charset="0"/>
              <a:buNone/>
            </a:pPr>
            <a:endParaRPr lang="en-GB" altLang="en-US" sz="2177">
              <a:solidFill>
                <a:schemeClr val="tx1"/>
              </a:solidFill>
            </a:endParaRPr>
          </a:p>
          <a:p>
            <a:pPr eaLnBrk="1">
              <a:lnSpc>
                <a:spcPct val="95000"/>
              </a:lnSpc>
              <a:buClr>
                <a:srgbClr val="000000"/>
              </a:buClr>
              <a:buSzPct val="45000"/>
              <a:buFont typeface="StarSymbol" charset="0"/>
              <a:buChar char="●"/>
            </a:pPr>
            <a:r>
              <a:rPr lang="en-GB" altLang="en-US" sz="2177">
                <a:solidFill>
                  <a:schemeClr val="tx1"/>
                </a:solidFill>
              </a:rPr>
              <a:t>TRANSISTOR</a:t>
            </a:r>
          </a:p>
          <a:p>
            <a:pPr eaLnBrk="1">
              <a:lnSpc>
                <a:spcPct val="95000"/>
              </a:lnSpc>
              <a:buClr>
                <a:srgbClr val="000000"/>
              </a:buClr>
              <a:buSzPct val="45000"/>
              <a:buFont typeface="StarSymbol" charset="0"/>
              <a:buChar char="●"/>
            </a:pPr>
            <a:r>
              <a:rPr lang="en-GB" altLang="en-US" sz="2177">
                <a:solidFill>
                  <a:schemeClr val="tx1"/>
                </a:solidFill>
              </a:rPr>
              <a:t>CIRCUITI INTEGRATI</a:t>
            </a:r>
          </a:p>
          <a:p>
            <a:pPr eaLnBrk="1">
              <a:lnSpc>
                <a:spcPct val="95000"/>
              </a:lnSpc>
              <a:buClr>
                <a:srgbClr val="000000"/>
              </a:buClr>
              <a:buSzPct val="45000"/>
              <a:buFont typeface="StarSymbol" charset="0"/>
              <a:buChar char="●"/>
            </a:pPr>
            <a:r>
              <a:rPr lang="en-GB" altLang="en-US" sz="2177">
                <a:solidFill>
                  <a:schemeClr val="tx1"/>
                </a:solidFill>
              </a:rPr>
              <a:t>MICROPROCESSORI</a:t>
            </a:r>
          </a:p>
        </p:txBody>
      </p:sp>
      <p:pic>
        <p:nvPicPr>
          <p:cNvPr id="778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210" y="427726"/>
            <a:ext cx="2903345" cy="2108381"/>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224" y="2285521"/>
            <a:ext cx="6163847" cy="436221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29</a:t>
            </a:fld>
            <a:endParaRPr lang="it-IT"/>
          </a:p>
        </p:txBody>
      </p:sp>
    </p:spTree>
    <p:extLst>
      <p:ext uri="{BB962C8B-B14F-4D97-AF65-F5344CB8AC3E}">
        <p14:creationId xmlns:p14="http://schemas.microsoft.com/office/powerpoint/2010/main" val="136584697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4E9FAD9-772B-4BC1-9CB9-7B4D79D67CB7}" type="slidenum">
              <a:rPr lang="it-IT" smtClean="0"/>
              <a:t>3</a:t>
            </a:fld>
            <a:endParaRPr lang="it-IT"/>
          </a:p>
        </p:txBody>
      </p:sp>
      <p:sp>
        <p:nvSpPr>
          <p:cNvPr id="5" name="Rectangle 7"/>
          <p:cNvSpPr>
            <a:spLocks noGrp="1" noChangeArrowheads="1"/>
          </p:cNvSpPr>
          <p:nvPr>
            <p:ph type="title"/>
          </p:nvPr>
        </p:nvSpPr>
        <p:spPr bwMode="auto">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gn="ctr"/>
            <a:r>
              <a:rPr lang="en-GB" altLang="en-US" sz="3992" b="1" dirty="0">
                <a:solidFill>
                  <a:srgbClr val="FF3366"/>
                </a:solidFill>
              </a:rPr>
              <a:t>PERCHE' IL COMPUTER?</a:t>
            </a:r>
            <a:endParaRPr lang="it-IT" altLang="en-US" sz="3992" b="1" dirty="0">
              <a:solidFill>
                <a:srgbClr val="FF3366"/>
              </a:solidFill>
            </a:endParaRPr>
          </a:p>
        </p:txBody>
      </p:sp>
      <p:sp>
        <p:nvSpPr>
          <p:cNvPr id="6" name="Rectangle 10"/>
          <p:cNvSpPr>
            <a:spLocks noGrp="1" noChangeArrowheads="1"/>
          </p:cNvSpPr>
          <p:nvPr>
            <p:ph idx="1"/>
          </p:nvPr>
        </p:nvSpPr>
        <p:spPr bwMode="auto">
          <a:xfrm>
            <a:off x="838200" y="1825625"/>
            <a:ext cx="10515600" cy="354795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bg1"/>
                </a:solidFill>
                <a:latin typeface="Times New Roman" panose="02020603050405020304" pitchFamily="18" charset="0"/>
              </a:defRPr>
            </a:lvl1pPr>
            <a:lvl2pPr marL="914400" indent="-457200">
              <a:defRPr sz="2400">
                <a:solidFill>
                  <a:schemeClr val="bg1"/>
                </a:solidFill>
                <a:latin typeface="Times New Roman" panose="02020603050405020304" pitchFamily="18" charset="0"/>
              </a:defRPr>
            </a:lvl2pPr>
            <a:lvl3pPr marL="1371600" indent="-457200">
              <a:defRPr sz="2400">
                <a:solidFill>
                  <a:schemeClr val="bg1"/>
                </a:solidFill>
                <a:latin typeface="Times New Roman" panose="02020603050405020304" pitchFamily="18" charset="0"/>
              </a:defRPr>
            </a:lvl3pPr>
            <a:lvl4pPr marL="1828800" indent="-457200">
              <a:defRPr sz="2400">
                <a:solidFill>
                  <a:schemeClr val="bg1"/>
                </a:solidFill>
                <a:latin typeface="Times New Roman" panose="02020603050405020304" pitchFamily="18" charset="0"/>
              </a:defRPr>
            </a:lvl4pPr>
            <a:lvl5pPr marL="2286000" indent="-457200">
              <a:defRPr sz="2400">
                <a:solidFill>
                  <a:schemeClr val="bg1"/>
                </a:solidFill>
                <a:latin typeface="Times New Roman" panose="02020603050405020304" pitchFamily="18" charset="0"/>
              </a:defRPr>
            </a:lvl5pPr>
            <a:lvl6pPr marL="2743200" indent="-457200" eaLnBrk="0" fontAlgn="base" hangingPunct="0">
              <a:spcBef>
                <a:spcPct val="0"/>
              </a:spcBef>
              <a:spcAft>
                <a:spcPct val="0"/>
              </a:spcAft>
              <a:defRPr sz="2400">
                <a:solidFill>
                  <a:schemeClr val="bg1"/>
                </a:solidFill>
                <a:latin typeface="Times New Roman" panose="02020603050405020304" pitchFamily="18" charset="0"/>
              </a:defRPr>
            </a:lvl6pPr>
            <a:lvl7pPr marL="3200400" indent="-457200" eaLnBrk="0" fontAlgn="base" hangingPunct="0">
              <a:spcBef>
                <a:spcPct val="0"/>
              </a:spcBef>
              <a:spcAft>
                <a:spcPct val="0"/>
              </a:spcAft>
              <a:defRPr sz="2400">
                <a:solidFill>
                  <a:schemeClr val="bg1"/>
                </a:solidFill>
                <a:latin typeface="Times New Roman" panose="02020603050405020304" pitchFamily="18" charset="0"/>
              </a:defRPr>
            </a:lvl7pPr>
            <a:lvl8pPr marL="3657600" indent="-457200" eaLnBrk="0" fontAlgn="base" hangingPunct="0">
              <a:spcBef>
                <a:spcPct val="0"/>
              </a:spcBef>
              <a:spcAft>
                <a:spcPct val="0"/>
              </a:spcAft>
              <a:defRPr sz="2400">
                <a:solidFill>
                  <a:schemeClr val="bg1"/>
                </a:solidFill>
                <a:latin typeface="Times New Roman" panose="02020603050405020304" pitchFamily="18" charset="0"/>
              </a:defRPr>
            </a:lvl8pPr>
            <a:lvl9pPr marL="4114800" indent="-457200" eaLnBrk="0" fontAlgn="base" hangingPunct="0">
              <a:spcBef>
                <a:spcPct val="0"/>
              </a:spcBef>
              <a:spcAft>
                <a:spcPct val="0"/>
              </a:spcAft>
              <a:defRPr sz="2400">
                <a:solidFill>
                  <a:schemeClr val="bg1"/>
                </a:solidFill>
                <a:latin typeface="Times New Roman" panose="02020603050405020304" pitchFamily="18" charset="0"/>
              </a:defRPr>
            </a:lvl9pPr>
          </a:lstStyle>
          <a:p>
            <a:pPr marL="0" indent="0" algn="ctr">
              <a:buNone/>
            </a:pPr>
            <a:r>
              <a:rPr lang="en-GB" altLang="en-US" sz="2177" b="1" dirty="0">
                <a:solidFill>
                  <a:schemeClr val="tx1"/>
                </a:solidFill>
              </a:rPr>
              <a:t>LIMITI DELLE CAPACITA' ELABORATIVE </a:t>
            </a:r>
            <a:r>
              <a:rPr lang="en-GB" altLang="en-US" sz="2540" b="1" dirty="0">
                <a:solidFill>
                  <a:schemeClr val="tx1"/>
                </a:solidFill>
              </a:rPr>
              <a:t>UMANE.</a:t>
            </a:r>
          </a:p>
          <a:p>
            <a:endParaRPr lang="en-GB" altLang="en-US" sz="2540" b="1" dirty="0">
              <a:solidFill>
                <a:schemeClr val="tx1"/>
              </a:solidFill>
            </a:endParaRPr>
          </a:p>
          <a:p>
            <a:pPr>
              <a:buFontTx/>
              <a:buAutoNum type="arabicPeriod"/>
            </a:pPr>
            <a:r>
              <a:rPr lang="en-GB" altLang="en-US" sz="2177" b="1" dirty="0">
                <a:solidFill>
                  <a:srgbClr val="000000"/>
                </a:solidFill>
              </a:rPr>
              <a:t>VELOCITA' LIMITATA.</a:t>
            </a:r>
            <a:br>
              <a:rPr lang="en-GB" altLang="en-US" sz="2177" b="1" dirty="0">
                <a:solidFill>
                  <a:srgbClr val="000000"/>
                </a:solidFill>
              </a:rPr>
            </a:br>
            <a:endParaRPr lang="en-GB" altLang="en-US" sz="2177" b="1" dirty="0">
              <a:solidFill>
                <a:srgbClr val="000000"/>
              </a:solidFill>
            </a:endParaRPr>
          </a:p>
          <a:p>
            <a:pPr>
              <a:buFontTx/>
              <a:buAutoNum type="arabicPeriod"/>
            </a:pPr>
            <a:r>
              <a:rPr lang="en-GB" altLang="en-US" sz="2177" b="1" dirty="0">
                <a:solidFill>
                  <a:srgbClr val="000000"/>
                </a:solidFill>
              </a:rPr>
              <a:t>PESANTI LIMITI ALLA COMPLESSITA’ DEI</a:t>
            </a:r>
            <a:br>
              <a:rPr lang="en-GB" altLang="en-US" sz="2177" b="1" dirty="0">
                <a:solidFill>
                  <a:srgbClr val="000000"/>
                </a:solidFill>
              </a:rPr>
            </a:br>
            <a:r>
              <a:rPr lang="en-GB" altLang="en-US" sz="2177" b="1" dirty="0">
                <a:solidFill>
                  <a:srgbClr val="000000"/>
                </a:solidFill>
              </a:rPr>
              <a:t>PROBLEMI AFFRONTABILI.</a:t>
            </a:r>
            <a:br>
              <a:rPr lang="en-GB" altLang="en-US" sz="2177" b="1" dirty="0">
                <a:solidFill>
                  <a:srgbClr val="000000"/>
                </a:solidFill>
              </a:rPr>
            </a:br>
            <a:endParaRPr lang="en-GB" altLang="en-US" sz="2177" b="1" dirty="0">
              <a:solidFill>
                <a:srgbClr val="000000"/>
              </a:solidFill>
            </a:endParaRPr>
          </a:p>
          <a:p>
            <a:pPr>
              <a:buFontTx/>
              <a:buAutoNum type="arabicPeriod"/>
            </a:pPr>
            <a:r>
              <a:rPr lang="en-GB" altLang="en-US" sz="2177" b="1" dirty="0">
                <a:solidFill>
                  <a:srgbClr val="000000"/>
                </a:solidFill>
              </a:rPr>
              <a:t>ELEVATA PROBABILITA’ DI ERRORE.</a:t>
            </a:r>
          </a:p>
          <a:p>
            <a:pPr marL="0" indent="0">
              <a:buNone/>
            </a:pPr>
            <a:r>
              <a:rPr lang="en-GB" altLang="en-US" sz="2177" dirty="0">
                <a:solidFill>
                  <a:srgbClr val="000000"/>
                </a:solidFill>
              </a:rPr>
              <a:t>					</a:t>
            </a:r>
          </a:p>
        </p:txBody>
      </p:sp>
      <p:sp>
        <p:nvSpPr>
          <p:cNvPr id="7" name="Segnaposto piè di pagina 6"/>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806356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2421454" y="160834"/>
            <a:ext cx="3242623"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3200" dirty="0">
                <a:solidFill>
                  <a:schemeClr val="tx1"/>
                </a:solidFill>
              </a:rPr>
              <a:t>IL </a:t>
            </a:r>
            <a:r>
              <a:rPr lang="en-GB" altLang="en-US" sz="3200" dirty="0" smtClean="0">
                <a:solidFill>
                  <a:schemeClr val="tx1"/>
                </a:solidFill>
              </a:rPr>
              <a:t>TRANSISTOR</a:t>
            </a:r>
            <a:endParaRPr lang="en-GB" altLang="en-US" sz="3200" dirty="0">
              <a:solidFill>
                <a:schemeClr val="tx1"/>
              </a:solidFill>
            </a:endParaRPr>
          </a:p>
        </p:txBody>
      </p:sp>
      <p:sp>
        <p:nvSpPr>
          <p:cNvPr id="79910" name="AutoShape 7"/>
          <p:cNvSpPr>
            <a:spLocks noChangeArrowheads="1"/>
          </p:cNvSpPr>
          <p:nvPr/>
        </p:nvSpPr>
        <p:spPr bwMode="auto">
          <a:xfrm>
            <a:off x="2615156" y="1866439"/>
            <a:ext cx="829528" cy="414764"/>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79904" name="AutoShape 16"/>
          <p:cNvSpPr>
            <a:spLocks noChangeArrowheads="1"/>
          </p:cNvSpPr>
          <p:nvPr/>
        </p:nvSpPr>
        <p:spPr bwMode="auto">
          <a:xfrm>
            <a:off x="4488793" y="2419458"/>
            <a:ext cx="1044110" cy="414764"/>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grpSp>
        <p:nvGrpSpPr>
          <p:cNvPr id="79882" name="Group 20"/>
          <p:cNvGrpSpPr>
            <a:grpSpLocks/>
          </p:cNvGrpSpPr>
          <p:nvPr/>
        </p:nvGrpSpPr>
        <p:grpSpPr bwMode="auto">
          <a:xfrm>
            <a:off x="2338646" y="2972474"/>
            <a:ext cx="4186520" cy="1077234"/>
            <a:chOff x="566" y="2064"/>
            <a:chExt cx="2907" cy="748"/>
          </a:xfrm>
        </p:grpSpPr>
        <p:sp>
          <p:nvSpPr>
            <p:cNvPr id="79902" name="AutoShape 21"/>
            <p:cNvSpPr>
              <a:spLocks noChangeArrowheads="1"/>
            </p:cNvSpPr>
            <p:nvPr/>
          </p:nvSpPr>
          <p:spPr bwMode="auto">
            <a:xfrm>
              <a:off x="566" y="2064"/>
              <a:ext cx="2907" cy="748"/>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79903" name="AutoShape 22"/>
            <p:cNvSpPr>
              <a:spLocks noChangeArrowheads="1"/>
            </p:cNvSpPr>
            <p:nvPr/>
          </p:nvSpPr>
          <p:spPr bwMode="auto">
            <a:xfrm>
              <a:off x="566" y="2064"/>
              <a:ext cx="115" cy="281"/>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endParaRPr lang="en-GB" altLang="en-US" sz="2177" dirty="0">
                <a:solidFill>
                  <a:schemeClr val="tx1"/>
                </a:solidFill>
              </a:endParaRPr>
            </a:p>
          </p:txBody>
        </p:sp>
      </p:grpSp>
      <p:pic>
        <p:nvPicPr>
          <p:cNvPr id="79885"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7676" y="2575775"/>
            <a:ext cx="2781247" cy="346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30</a:t>
            </a:fld>
            <a:endParaRPr lang="it-IT"/>
          </a:p>
        </p:txBody>
      </p:sp>
      <p:pic>
        <p:nvPicPr>
          <p:cNvPr id="4" name="Immagine 3"/>
          <p:cNvPicPr>
            <a:picLocks noChangeAspect="1"/>
          </p:cNvPicPr>
          <p:nvPr/>
        </p:nvPicPr>
        <p:blipFill>
          <a:blip r:embed="rId4"/>
          <a:stretch>
            <a:fillRect/>
          </a:stretch>
        </p:blipFill>
        <p:spPr>
          <a:xfrm>
            <a:off x="4967232" y="3699041"/>
            <a:ext cx="2582845" cy="2609291"/>
          </a:xfrm>
          <a:prstGeom prst="rect">
            <a:avLst/>
          </a:prstGeom>
        </p:spPr>
      </p:pic>
      <p:sp>
        <p:nvSpPr>
          <p:cNvPr id="6" name="Rettangolo 5"/>
          <p:cNvSpPr/>
          <p:nvPr/>
        </p:nvSpPr>
        <p:spPr>
          <a:xfrm>
            <a:off x="288572" y="559720"/>
            <a:ext cx="7864828" cy="3139321"/>
          </a:xfrm>
          <a:prstGeom prst="rect">
            <a:avLst/>
          </a:prstGeom>
        </p:spPr>
        <p:txBody>
          <a:bodyPr wrap="square">
            <a:spAutoFit/>
          </a:bodyPr>
          <a:lstStyle/>
          <a:p>
            <a:r>
              <a:rPr lang="it-IT" dirty="0" smtClean="0">
                <a:solidFill>
                  <a:srgbClr val="3F3F3F"/>
                </a:solidFill>
                <a:latin typeface="Roboto"/>
              </a:rPr>
              <a:t>I </a:t>
            </a:r>
            <a:r>
              <a:rPr lang="it-IT" dirty="0">
                <a:solidFill>
                  <a:srgbClr val="3F3F3F"/>
                </a:solidFill>
                <a:latin typeface="Roboto"/>
              </a:rPr>
              <a:t>transistor sono costruiti sovrapponendo tre diversi strati di materiale semiconduttore. Alcuni di questi strati hanno elettroni extra aggiunti (tramite un processo chiamato "doping" o "</a:t>
            </a:r>
            <a:r>
              <a:rPr lang="it-IT" dirty="0">
                <a:solidFill>
                  <a:srgbClr val="00878F"/>
                </a:solidFill>
                <a:latin typeface="Roboto"/>
                <a:hlinkClick r:id="rId5"/>
              </a:rPr>
              <a:t>drogaggio</a:t>
            </a:r>
            <a:r>
              <a:rPr lang="it-IT" dirty="0">
                <a:solidFill>
                  <a:srgbClr val="3F3F3F"/>
                </a:solidFill>
                <a:latin typeface="Roboto"/>
              </a:rPr>
              <a:t>") e altri hanno mancanza di elettroni (drogato con "lacune" assenza di elettroni). </a:t>
            </a:r>
            <a:br>
              <a:rPr lang="it-IT" dirty="0">
                <a:solidFill>
                  <a:srgbClr val="3F3F3F"/>
                </a:solidFill>
                <a:latin typeface="Roboto"/>
              </a:rPr>
            </a:br>
            <a:r>
              <a:rPr lang="it-IT" dirty="0">
                <a:solidFill>
                  <a:srgbClr val="3F3F3F"/>
                </a:solidFill>
                <a:latin typeface="Roboto"/>
              </a:rPr>
              <a:t>Un materiale semiconduttore con elettroni in più è chiamato </a:t>
            </a:r>
            <a:r>
              <a:rPr lang="it-IT" b="1" dirty="0">
                <a:solidFill>
                  <a:srgbClr val="3F3F3F"/>
                </a:solidFill>
                <a:latin typeface="Roboto"/>
              </a:rPr>
              <a:t>tipo n </a:t>
            </a:r>
            <a:r>
              <a:rPr lang="it-IT" dirty="0">
                <a:solidFill>
                  <a:srgbClr val="3F3F3F"/>
                </a:solidFill>
                <a:latin typeface="Roboto"/>
              </a:rPr>
              <a:t>( n sta per </a:t>
            </a:r>
            <a:r>
              <a:rPr lang="it-IT" b="1" dirty="0">
                <a:solidFill>
                  <a:srgbClr val="3F3F3F"/>
                </a:solidFill>
                <a:latin typeface="Roboto"/>
              </a:rPr>
              <a:t>negativo</a:t>
            </a:r>
            <a:r>
              <a:rPr lang="it-IT" dirty="0">
                <a:solidFill>
                  <a:srgbClr val="3F3F3F"/>
                </a:solidFill>
                <a:latin typeface="Roboto"/>
              </a:rPr>
              <a:t> </a:t>
            </a:r>
            <a:r>
              <a:rPr lang="it-IT" dirty="0" smtClean="0">
                <a:solidFill>
                  <a:srgbClr val="3F3F3F"/>
                </a:solidFill>
                <a:latin typeface="Roboto"/>
              </a:rPr>
              <a:t>perché </a:t>
            </a:r>
            <a:r>
              <a:rPr lang="it-IT" dirty="0">
                <a:solidFill>
                  <a:srgbClr val="3F3F3F"/>
                </a:solidFill>
                <a:latin typeface="Roboto"/>
              </a:rPr>
              <a:t>gli elettroni hanno una carica negativa) e un materiale con mancanza di elettroni viene chiamato di </a:t>
            </a:r>
            <a:r>
              <a:rPr lang="it-IT" b="1" dirty="0">
                <a:solidFill>
                  <a:srgbClr val="3F3F3F"/>
                </a:solidFill>
                <a:latin typeface="Roboto"/>
              </a:rPr>
              <a:t>tipo p </a:t>
            </a:r>
            <a:r>
              <a:rPr lang="it-IT" dirty="0">
                <a:solidFill>
                  <a:srgbClr val="3F3F3F"/>
                </a:solidFill>
                <a:latin typeface="Roboto"/>
              </a:rPr>
              <a:t>(positivo</a:t>
            </a:r>
            <a:r>
              <a:rPr lang="it-IT" dirty="0" smtClean="0">
                <a:solidFill>
                  <a:srgbClr val="3F3F3F"/>
                </a:solidFill>
                <a:latin typeface="Roboto"/>
              </a:rPr>
              <a:t>).</a:t>
            </a:r>
            <a:r>
              <a:rPr lang="it-IT" dirty="0"/>
              <a:t> </a:t>
            </a:r>
            <a:r>
              <a:rPr lang="it-IT" dirty="0">
                <a:solidFill>
                  <a:srgbClr val="3F3F3F"/>
                </a:solidFill>
                <a:latin typeface="Roboto"/>
              </a:rPr>
              <a:t>Possiamo dire  che gli elettroni possono fluire facilmente da una regione n a una regione p, </a:t>
            </a:r>
            <a:r>
              <a:rPr lang="it-IT" dirty="0" smtClean="0">
                <a:solidFill>
                  <a:srgbClr val="3F3F3F"/>
                </a:solidFill>
                <a:latin typeface="Roboto"/>
              </a:rPr>
              <a:t>purché </a:t>
            </a:r>
            <a:r>
              <a:rPr lang="it-IT" dirty="0">
                <a:solidFill>
                  <a:srgbClr val="3F3F3F"/>
                </a:solidFill>
                <a:latin typeface="Roboto"/>
              </a:rPr>
              <a:t>abbiano una piccolissima forza (tensione) per spingerli. Ma scorrere da una regione p a una regione n richiederebbe un sacco di tensione. </a:t>
            </a:r>
          </a:p>
        </p:txBody>
      </p:sp>
      <p:pic>
        <p:nvPicPr>
          <p:cNvPr id="7" name="Immagine 6"/>
          <p:cNvPicPr>
            <a:picLocks noChangeAspect="1"/>
          </p:cNvPicPr>
          <p:nvPr/>
        </p:nvPicPr>
        <p:blipFill>
          <a:blip r:embed="rId6"/>
          <a:stretch>
            <a:fillRect/>
          </a:stretch>
        </p:blipFill>
        <p:spPr>
          <a:xfrm>
            <a:off x="2324519" y="3628956"/>
            <a:ext cx="1582190" cy="2727394"/>
          </a:xfrm>
          <a:prstGeom prst="rect">
            <a:avLst/>
          </a:prstGeom>
        </p:spPr>
      </p:pic>
    </p:spTree>
    <p:extLst>
      <p:ext uri="{BB962C8B-B14F-4D97-AF65-F5344CB8AC3E}">
        <p14:creationId xmlns:p14="http://schemas.microsoft.com/office/powerpoint/2010/main" val="219794924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4609765" y="704235"/>
            <a:ext cx="4974282" cy="63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IL TRANSISTOR COME INTERRUTTORE</a:t>
            </a:r>
          </a:p>
        </p:txBody>
      </p:sp>
      <p:sp>
        <p:nvSpPr>
          <p:cNvPr id="79875" name="Text Box 5"/>
          <p:cNvSpPr txBox="1">
            <a:spLocks noChangeArrowheads="1"/>
          </p:cNvSpPr>
          <p:nvPr/>
        </p:nvSpPr>
        <p:spPr bwMode="auto">
          <a:xfrm>
            <a:off x="4321735" y="313953"/>
            <a:ext cx="3194255" cy="31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Implementazione porta NOT</a:t>
            </a:r>
          </a:p>
        </p:txBody>
      </p:sp>
      <p:grpSp>
        <p:nvGrpSpPr>
          <p:cNvPr id="79876" name="Group 6"/>
          <p:cNvGrpSpPr>
            <a:grpSpLocks/>
          </p:cNvGrpSpPr>
          <p:nvPr/>
        </p:nvGrpSpPr>
        <p:grpSpPr bwMode="auto">
          <a:xfrm>
            <a:off x="2615156" y="1866439"/>
            <a:ext cx="829528" cy="414764"/>
            <a:chOff x="758" y="1296"/>
            <a:chExt cx="576" cy="288"/>
          </a:xfrm>
        </p:grpSpPr>
        <p:sp>
          <p:nvSpPr>
            <p:cNvPr id="79910" name="AutoShape 7"/>
            <p:cNvSpPr>
              <a:spLocks noChangeArrowheads="1"/>
            </p:cNvSpPr>
            <p:nvPr/>
          </p:nvSpPr>
          <p:spPr bwMode="auto">
            <a:xfrm>
              <a:off x="758" y="1296"/>
              <a:ext cx="576" cy="2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79911" name="AutoShape 8"/>
            <p:cNvSpPr>
              <a:spLocks noChangeArrowheads="1"/>
            </p:cNvSpPr>
            <p:nvPr/>
          </p:nvSpPr>
          <p:spPr bwMode="auto">
            <a:xfrm>
              <a:off x="758" y="1296"/>
              <a:ext cx="549" cy="281"/>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V</a:t>
              </a:r>
              <a:r>
                <a:rPr lang="en-GB" altLang="en-US" sz="2177" baseline="-25000">
                  <a:solidFill>
                    <a:schemeClr val="tx1"/>
                  </a:solidFill>
                </a:rPr>
                <a:t>in</a:t>
              </a:r>
              <a:r>
                <a:rPr lang="en-GB" altLang="en-US" sz="2177">
                  <a:solidFill>
                    <a:schemeClr val="tx1"/>
                  </a:solidFill>
                </a:rPr>
                <a:t>=0</a:t>
              </a:r>
            </a:p>
          </p:txBody>
        </p:sp>
      </p:grpSp>
      <p:grpSp>
        <p:nvGrpSpPr>
          <p:cNvPr id="79877" name="Group 9"/>
          <p:cNvGrpSpPr>
            <a:grpSpLocks/>
          </p:cNvGrpSpPr>
          <p:nvPr/>
        </p:nvGrpSpPr>
        <p:grpSpPr bwMode="auto">
          <a:xfrm>
            <a:off x="4474391" y="1866436"/>
            <a:ext cx="1202526" cy="414764"/>
            <a:chOff x="2049" y="1296"/>
            <a:chExt cx="835" cy="288"/>
          </a:xfrm>
        </p:grpSpPr>
        <p:sp>
          <p:nvSpPr>
            <p:cNvPr id="79908" name="AutoShape 10"/>
            <p:cNvSpPr>
              <a:spLocks noChangeArrowheads="1"/>
            </p:cNvSpPr>
            <p:nvPr/>
          </p:nvSpPr>
          <p:spPr bwMode="auto">
            <a:xfrm>
              <a:off x="2049" y="1296"/>
              <a:ext cx="735" cy="2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79909" name="AutoShape 11"/>
            <p:cNvSpPr>
              <a:spLocks noChangeArrowheads="1"/>
            </p:cNvSpPr>
            <p:nvPr/>
          </p:nvSpPr>
          <p:spPr bwMode="auto">
            <a:xfrm>
              <a:off x="2049" y="1296"/>
              <a:ext cx="835" cy="281"/>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V</a:t>
              </a:r>
              <a:r>
                <a:rPr lang="en-GB" altLang="en-US" sz="2177" baseline="-25000">
                  <a:solidFill>
                    <a:schemeClr val="tx1"/>
                  </a:solidFill>
                </a:rPr>
                <a:t>out </a:t>
              </a:r>
              <a:r>
                <a:rPr lang="en-GB" altLang="en-US" sz="2177">
                  <a:solidFill>
                    <a:schemeClr val="tx1"/>
                  </a:solidFill>
                  <a:latin typeface="Symbol" panose="05050102010706020507" pitchFamily="18" charset="2"/>
                </a:rPr>
                <a:t></a:t>
              </a:r>
              <a:r>
                <a:rPr lang="en-GB" altLang="en-US" sz="2177">
                  <a:solidFill>
                    <a:schemeClr val="tx1"/>
                  </a:solidFill>
                </a:rPr>
                <a:t> V</a:t>
              </a:r>
              <a:r>
                <a:rPr lang="en-GB" altLang="en-US" sz="2177" baseline="-25000">
                  <a:solidFill>
                    <a:schemeClr val="tx1"/>
                  </a:solidFill>
                </a:rPr>
                <a:t>cc</a:t>
              </a:r>
            </a:p>
          </p:txBody>
        </p:sp>
      </p:grpSp>
      <p:grpSp>
        <p:nvGrpSpPr>
          <p:cNvPr id="79878" name="Group 12"/>
          <p:cNvGrpSpPr>
            <a:grpSpLocks/>
          </p:cNvGrpSpPr>
          <p:nvPr/>
        </p:nvGrpSpPr>
        <p:grpSpPr bwMode="auto">
          <a:xfrm>
            <a:off x="2615156" y="2389209"/>
            <a:ext cx="854011" cy="414763"/>
            <a:chOff x="758" y="1659"/>
            <a:chExt cx="593" cy="288"/>
          </a:xfrm>
        </p:grpSpPr>
        <p:sp>
          <p:nvSpPr>
            <p:cNvPr id="79906" name="AutoShape 13"/>
            <p:cNvSpPr>
              <a:spLocks noChangeArrowheads="1"/>
            </p:cNvSpPr>
            <p:nvPr/>
          </p:nvSpPr>
          <p:spPr bwMode="auto">
            <a:xfrm>
              <a:off x="758" y="1659"/>
              <a:ext cx="586" cy="2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79907" name="AutoShape 14"/>
            <p:cNvSpPr>
              <a:spLocks noChangeArrowheads="1"/>
            </p:cNvSpPr>
            <p:nvPr/>
          </p:nvSpPr>
          <p:spPr bwMode="auto">
            <a:xfrm>
              <a:off x="758" y="1659"/>
              <a:ext cx="593" cy="281"/>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V</a:t>
              </a:r>
              <a:r>
                <a:rPr lang="en-GB" altLang="en-US" sz="2177" baseline="-25000">
                  <a:solidFill>
                    <a:schemeClr val="tx1"/>
                  </a:solidFill>
                </a:rPr>
                <a:t>in</a:t>
              </a:r>
              <a:r>
                <a:rPr lang="en-GB" altLang="en-US" sz="2177">
                  <a:solidFill>
                    <a:schemeClr val="tx1"/>
                  </a:solidFill>
                </a:rPr>
                <a:t>=V</a:t>
              </a:r>
            </a:p>
          </p:txBody>
        </p:sp>
      </p:grpSp>
      <p:grpSp>
        <p:nvGrpSpPr>
          <p:cNvPr id="79879" name="Group 15"/>
          <p:cNvGrpSpPr>
            <a:grpSpLocks/>
          </p:cNvGrpSpPr>
          <p:nvPr/>
        </p:nvGrpSpPr>
        <p:grpSpPr bwMode="auto">
          <a:xfrm>
            <a:off x="4488793" y="2419458"/>
            <a:ext cx="1044110" cy="414764"/>
            <a:chOff x="2059" y="1680"/>
            <a:chExt cx="725" cy="288"/>
          </a:xfrm>
        </p:grpSpPr>
        <p:sp>
          <p:nvSpPr>
            <p:cNvPr id="79904" name="AutoShape 16"/>
            <p:cNvSpPr>
              <a:spLocks noChangeArrowheads="1"/>
            </p:cNvSpPr>
            <p:nvPr/>
          </p:nvSpPr>
          <p:spPr bwMode="auto">
            <a:xfrm>
              <a:off x="2059" y="1680"/>
              <a:ext cx="725" cy="2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79905" name="AutoShape 17"/>
            <p:cNvSpPr>
              <a:spLocks noChangeArrowheads="1"/>
            </p:cNvSpPr>
            <p:nvPr/>
          </p:nvSpPr>
          <p:spPr bwMode="auto">
            <a:xfrm>
              <a:off x="2059" y="1680"/>
              <a:ext cx="679" cy="281"/>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V</a:t>
              </a:r>
              <a:r>
                <a:rPr lang="en-GB" altLang="en-US" sz="2177" baseline="-25000">
                  <a:solidFill>
                    <a:schemeClr val="tx1"/>
                  </a:solidFill>
                </a:rPr>
                <a:t>out </a:t>
              </a:r>
              <a:r>
                <a:rPr lang="en-GB" altLang="en-US" sz="2177">
                  <a:solidFill>
                    <a:schemeClr val="tx1"/>
                  </a:solidFill>
                  <a:latin typeface="Symbol" panose="05050102010706020507" pitchFamily="18" charset="2"/>
                </a:rPr>
                <a:t></a:t>
              </a:r>
              <a:r>
                <a:rPr lang="en-GB" altLang="en-US" sz="2177">
                  <a:solidFill>
                    <a:schemeClr val="tx1"/>
                  </a:solidFill>
                </a:rPr>
                <a:t> 0</a:t>
              </a:r>
            </a:p>
          </p:txBody>
        </p:sp>
      </p:grpSp>
      <p:sp>
        <p:nvSpPr>
          <p:cNvPr id="79880" name="Freeform 18"/>
          <p:cNvSpPr>
            <a:spLocks noChangeArrowheads="1"/>
          </p:cNvSpPr>
          <p:nvPr/>
        </p:nvSpPr>
        <p:spPr bwMode="auto">
          <a:xfrm>
            <a:off x="3528211" y="1974448"/>
            <a:ext cx="829527" cy="276509"/>
          </a:xfrm>
          <a:custGeom>
            <a:avLst/>
            <a:gdLst>
              <a:gd name="T0" fmla="*/ 0 w 2541"/>
              <a:gd name="T1" fmla="*/ 2147483646 h 847"/>
              <a:gd name="T2" fmla="*/ 2147483646 w 2541"/>
              <a:gd name="T3" fmla="*/ 2147483646 h 847"/>
              <a:gd name="T4" fmla="*/ 2147483646 w 2541"/>
              <a:gd name="T5" fmla="*/ 0 h 847"/>
              <a:gd name="T6" fmla="*/ 2147483646 w 2541"/>
              <a:gd name="T7" fmla="*/ 2147483646 h 847"/>
              <a:gd name="T8" fmla="*/ 2147483646 w 2541"/>
              <a:gd name="T9" fmla="*/ 2147483646 h 847"/>
              <a:gd name="T10" fmla="*/ 2147483646 w 2541"/>
              <a:gd name="T11" fmla="*/ 2147483646 h 847"/>
              <a:gd name="T12" fmla="*/ 0 w 2541"/>
              <a:gd name="T13" fmla="*/ 2147483646 h 847"/>
              <a:gd name="T14" fmla="*/ 2147483646 w 2541"/>
              <a:gd name="T15" fmla="*/ 2147483646 h 847"/>
              <a:gd name="T16" fmla="*/ 0 w 2541"/>
              <a:gd name="T17" fmla="*/ 2147483646 h 8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41" h="847">
                <a:moveTo>
                  <a:pt x="0" y="210"/>
                </a:moveTo>
                <a:lnTo>
                  <a:pt x="1904" y="210"/>
                </a:lnTo>
                <a:lnTo>
                  <a:pt x="1904" y="0"/>
                </a:lnTo>
                <a:lnTo>
                  <a:pt x="2540" y="422"/>
                </a:lnTo>
                <a:lnTo>
                  <a:pt x="1904" y="846"/>
                </a:lnTo>
                <a:lnTo>
                  <a:pt x="1904" y="634"/>
                </a:lnTo>
                <a:lnTo>
                  <a:pt x="0" y="634"/>
                </a:lnTo>
                <a:lnTo>
                  <a:pt x="316" y="422"/>
                </a:lnTo>
                <a:lnTo>
                  <a:pt x="0" y="210"/>
                </a:lnTo>
              </a:path>
            </a:pathLst>
          </a:custGeom>
          <a:solidFill>
            <a:srgbClr val="B2B2B2"/>
          </a:solidFill>
          <a:ln w="9360">
            <a:solidFill>
              <a:srgbClr val="030305"/>
            </a:solidFill>
            <a:round/>
            <a:headEnd/>
            <a:tailEnd/>
          </a:ln>
        </p:spPr>
        <p:txBody>
          <a:bodyPr wrap="none" anchor="ctr"/>
          <a:lstStyle/>
          <a:p>
            <a:endParaRPr lang="it-IT" sz="1633"/>
          </a:p>
        </p:txBody>
      </p:sp>
      <p:sp>
        <p:nvSpPr>
          <p:cNvPr id="79881" name="Freeform 19"/>
          <p:cNvSpPr>
            <a:spLocks noChangeArrowheads="1"/>
          </p:cNvSpPr>
          <p:nvPr/>
        </p:nvSpPr>
        <p:spPr bwMode="auto">
          <a:xfrm>
            <a:off x="3528211" y="2458339"/>
            <a:ext cx="829527" cy="277949"/>
          </a:xfrm>
          <a:custGeom>
            <a:avLst/>
            <a:gdLst>
              <a:gd name="T0" fmla="*/ 0 w 2541"/>
              <a:gd name="T1" fmla="*/ 2147483646 h 851"/>
              <a:gd name="T2" fmla="*/ 2147483646 w 2541"/>
              <a:gd name="T3" fmla="*/ 2147483646 h 851"/>
              <a:gd name="T4" fmla="*/ 2147483646 w 2541"/>
              <a:gd name="T5" fmla="*/ 0 h 851"/>
              <a:gd name="T6" fmla="*/ 2147483646 w 2541"/>
              <a:gd name="T7" fmla="*/ 2147483646 h 851"/>
              <a:gd name="T8" fmla="*/ 2147483646 w 2541"/>
              <a:gd name="T9" fmla="*/ 2147483646 h 851"/>
              <a:gd name="T10" fmla="*/ 2147483646 w 2541"/>
              <a:gd name="T11" fmla="*/ 2147483646 h 851"/>
              <a:gd name="T12" fmla="*/ 0 w 2541"/>
              <a:gd name="T13" fmla="*/ 2147483646 h 851"/>
              <a:gd name="T14" fmla="*/ 2147483646 w 2541"/>
              <a:gd name="T15" fmla="*/ 2147483646 h 851"/>
              <a:gd name="T16" fmla="*/ 0 w 2541"/>
              <a:gd name="T17" fmla="*/ 2147483646 h 8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41" h="851">
                <a:moveTo>
                  <a:pt x="0" y="212"/>
                </a:moveTo>
                <a:lnTo>
                  <a:pt x="1904" y="212"/>
                </a:lnTo>
                <a:lnTo>
                  <a:pt x="1904" y="0"/>
                </a:lnTo>
                <a:lnTo>
                  <a:pt x="2540" y="425"/>
                </a:lnTo>
                <a:lnTo>
                  <a:pt x="1904" y="850"/>
                </a:lnTo>
                <a:lnTo>
                  <a:pt x="1904" y="638"/>
                </a:lnTo>
                <a:lnTo>
                  <a:pt x="0" y="638"/>
                </a:lnTo>
                <a:lnTo>
                  <a:pt x="316" y="425"/>
                </a:lnTo>
                <a:lnTo>
                  <a:pt x="0" y="212"/>
                </a:lnTo>
              </a:path>
            </a:pathLst>
          </a:custGeom>
          <a:solidFill>
            <a:srgbClr val="B2B2B2"/>
          </a:solidFill>
          <a:ln w="9360">
            <a:solidFill>
              <a:srgbClr val="030305"/>
            </a:solidFill>
            <a:round/>
            <a:headEnd/>
            <a:tailEnd/>
          </a:ln>
        </p:spPr>
        <p:txBody>
          <a:bodyPr wrap="none" anchor="ctr"/>
          <a:lstStyle/>
          <a:p>
            <a:endParaRPr lang="it-IT" sz="1633"/>
          </a:p>
        </p:txBody>
      </p:sp>
      <p:grpSp>
        <p:nvGrpSpPr>
          <p:cNvPr id="79882" name="Group 20"/>
          <p:cNvGrpSpPr>
            <a:grpSpLocks/>
          </p:cNvGrpSpPr>
          <p:nvPr/>
        </p:nvGrpSpPr>
        <p:grpSpPr bwMode="auto">
          <a:xfrm>
            <a:off x="2338646" y="2972474"/>
            <a:ext cx="4186520" cy="1077234"/>
            <a:chOff x="566" y="2064"/>
            <a:chExt cx="2907" cy="748"/>
          </a:xfrm>
        </p:grpSpPr>
        <p:sp>
          <p:nvSpPr>
            <p:cNvPr id="79902" name="AutoShape 21"/>
            <p:cNvSpPr>
              <a:spLocks noChangeArrowheads="1"/>
            </p:cNvSpPr>
            <p:nvPr/>
          </p:nvSpPr>
          <p:spPr bwMode="auto">
            <a:xfrm>
              <a:off x="566" y="2064"/>
              <a:ext cx="2907" cy="748"/>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79903" name="AutoShape 22"/>
            <p:cNvSpPr>
              <a:spLocks noChangeArrowheads="1"/>
            </p:cNvSpPr>
            <p:nvPr/>
          </p:nvSpPr>
          <p:spPr bwMode="auto">
            <a:xfrm>
              <a:off x="566" y="2064"/>
              <a:ext cx="2721" cy="723"/>
            </a:xfrm>
            <a:prstGeom prst="roundRect">
              <a:avLst>
                <a:gd name="adj" fmla="val 1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Assumiamo (logica positiva) che:</a:t>
              </a:r>
            </a:p>
            <a:p>
              <a:pPr eaLnBrk="1">
                <a:lnSpc>
                  <a:spcPct val="95000"/>
                </a:lnSpc>
                <a:buClr>
                  <a:srgbClr val="000000"/>
                </a:buClr>
                <a:buSzPct val="45000"/>
                <a:buFont typeface="StarSymbol" charset="0"/>
                <a:buNone/>
              </a:pPr>
              <a:r>
                <a:rPr lang="en-GB" altLang="en-US" sz="2177">
                  <a:solidFill>
                    <a:schemeClr val="tx1"/>
                  </a:solidFill>
                </a:rPr>
                <a:t>V</a:t>
              </a:r>
              <a:r>
                <a:rPr lang="en-GB" altLang="en-US" sz="2177" baseline="-25000">
                  <a:solidFill>
                    <a:schemeClr val="tx1"/>
                  </a:solidFill>
                </a:rPr>
                <a:t>in </a:t>
              </a:r>
              <a:r>
                <a:rPr lang="en-GB" altLang="en-US" sz="2177">
                  <a:solidFill>
                    <a:schemeClr val="tx1"/>
                  </a:solidFill>
                  <a:latin typeface="Symbol" panose="05050102010706020507" pitchFamily="18" charset="2"/>
                </a:rPr>
                <a:t></a:t>
              </a:r>
              <a:r>
                <a:rPr lang="en-GB" altLang="en-US" sz="2177">
                  <a:solidFill>
                    <a:schemeClr val="tx1"/>
                  </a:solidFill>
                </a:rPr>
                <a:t> 0 indichi il valore 0 </a:t>
              </a:r>
            </a:p>
            <a:p>
              <a:pPr eaLnBrk="1">
                <a:lnSpc>
                  <a:spcPct val="95000"/>
                </a:lnSpc>
                <a:buClr>
                  <a:srgbClr val="000000"/>
                </a:buClr>
                <a:buSzPct val="45000"/>
                <a:buFont typeface="StarSymbol" charset="0"/>
                <a:buNone/>
              </a:pPr>
              <a:r>
                <a:rPr lang="en-GB" altLang="en-US" sz="2177">
                  <a:solidFill>
                    <a:schemeClr val="tx1"/>
                  </a:solidFill>
                </a:rPr>
                <a:t>V</a:t>
              </a:r>
              <a:r>
                <a:rPr lang="en-GB" altLang="en-US" sz="2177" baseline="-25000">
                  <a:solidFill>
                    <a:schemeClr val="tx1"/>
                  </a:solidFill>
                </a:rPr>
                <a:t>in </a:t>
              </a:r>
              <a:r>
                <a:rPr lang="en-GB" altLang="en-US" sz="2177">
                  <a:solidFill>
                    <a:schemeClr val="tx1"/>
                  </a:solidFill>
                  <a:latin typeface="Symbol" panose="05050102010706020507" pitchFamily="18" charset="2"/>
                </a:rPr>
                <a:t></a:t>
              </a:r>
              <a:r>
                <a:rPr lang="en-GB" altLang="en-US" sz="2177">
                  <a:solidFill>
                    <a:schemeClr val="tx1"/>
                  </a:solidFill>
                </a:rPr>
                <a:t> V indichi il valore 1</a:t>
              </a:r>
            </a:p>
          </p:txBody>
        </p:sp>
      </p:grpSp>
      <p:grpSp>
        <p:nvGrpSpPr>
          <p:cNvPr id="79883" name="Group 23"/>
          <p:cNvGrpSpPr>
            <a:grpSpLocks/>
          </p:cNvGrpSpPr>
          <p:nvPr/>
        </p:nvGrpSpPr>
        <p:grpSpPr bwMode="auto">
          <a:xfrm>
            <a:off x="1922443" y="4285889"/>
            <a:ext cx="1533761" cy="1373905"/>
            <a:chOff x="277" y="2976"/>
            <a:chExt cx="1065" cy="954"/>
          </a:xfrm>
        </p:grpSpPr>
        <p:sp>
          <p:nvSpPr>
            <p:cNvPr id="79900" name="AutoShape 24"/>
            <p:cNvSpPr>
              <a:spLocks noChangeArrowheads="1"/>
            </p:cNvSpPr>
            <p:nvPr/>
          </p:nvSpPr>
          <p:spPr bwMode="auto">
            <a:xfrm>
              <a:off x="614" y="2976"/>
              <a:ext cx="728" cy="2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79901" name="AutoShape 25"/>
            <p:cNvSpPr>
              <a:spLocks noChangeArrowheads="1"/>
            </p:cNvSpPr>
            <p:nvPr/>
          </p:nvSpPr>
          <p:spPr bwMode="auto">
            <a:xfrm>
              <a:off x="277" y="3649"/>
              <a:ext cx="706" cy="281"/>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Quindi:</a:t>
              </a:r>
            </a:p>
          </p:txBody>
        </p:sp>
      </p:grpSp>
      <p:grpSp>
        <p:nvGrpSpPr>
          <p:cNvPr id="79884" name="Gruppo 2"/>
          <p:cNvGrpSpPr>
            <a:grpSpLocks/>
          </p:cNvGrpSpPr>
          <p:nvPr/>
        </p:nvGrpSpPr>
        <p:grpSpPr bwMode="auto">
          <a:xfrm>
            <a:off x="3565656" y="5008842"/>
            <a:ext cx="3511090" cy="977873"/>
            <a:chOff x="2190878" y="4757733"/>
            <a:chExt cx="3870327" cy="1077923"/>
          </a:xfrm>
        </p:grpSpPr>
        <p:grpSp>
          <p:nvGrpSpPr>
            <p:cNvPr id="79886" name="Group 26"/>
            <p:cNvGrpSpPr>
              <a:grpSpLocks/>
            </p:cNvGrpSpPr>
            <p:nvPr/>
          </p:nvGrpSpPr>
          <p:grpSpPr bwMode="auto">
            <a:xfrm>
              <a:off x="2190878" y="4757733"/>
              <a:ext cx="1252538" cy="457199"/>
              <a:chOff x="1622" y="2997"/>
              <a:chExt cx="789" cy="288"/>
            </a:xfrm>
          </p:grpSpPr>
          <p:sp>
            <p:nvSpPr>
              <p:cNvPr id="79898" name="AutoShape 27"/>
              <p:cNvSpPr>
                <a:spLocks noChangeArrowheads="1"/>
              </p:cNvSpPr>
              <p:nvPr/>
            </p:nvSpPr>
            <p:spPr bwMode="auto">
              <a:xfrm>
                <a:off x="1622" y="2997"/>
                <a:ext cx="789" cy="2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79899" name="AutoShape 28"/>
              <p:cNvSpPr>
                <a:spLocks noChangeArrowheads="1"/>
              </p:cNvSpPr>
              <p:nvPr/>
            </p:nvSpPr>
            <p:spPr bwMode="auto">
              <a:xfrm>
                <a:off x="1622" y="2997"/>
                <a:ext cx="718" cy="281"/>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input=0</a:t>
                </a:r>
              </a:p>
            </p:txBody>
          </p:sp>
        </p:grpSp>
        <p:grpSp>
          <p:nvGrpSpPr>
            <p:cNvPr id="79887" name="Group 29"/>
            <p:cNvGrpSpPr>
              <a:grpSpLocks/>
            </p:cNvGrpSpPr>
            <p:nvPr/>
          </p:nvGrpSpPr>
          <p:grpSpPr bwMode="auto">
            <a:xfrm>
              <a:off x="4611817" y="4779269"/>
              <a:ext cx="1449388" cy="457201"/>
              <a:chOff x="3147" y="2976"/>
              <a:chExt cx="913" cy="288"/>
            </a:xfrm>
          </p:grpSpPr>
          <p:sp>
            <p:nvSpPr>
              <p:cNvPr id="79896" name="AutoShape 30"/>
              <p:cNvSpPr>
                <a:spLocks noChangeArrowheads="1"/>
              </p:cNvSpPr>
              <p:nvPr/>
            </p:nvSpPr>
            <p:spPr bwMode="auto">
              <a:xfrm>
                <a:off x="3147" y="2976"/>
                <a:ext cx="913" cy="2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79897" name="AutoShape 31"/>
              <p:cNvSpPr>
                <a:spLocks noChangeArrowheads="1"/>
              </p:cNvSpPr>
              <p:nvPr/>
            </p:nvSpPr>
            <p:spPr bwMode="auto">
              <a:xfrm>
                <a:off x="3147" y="2976"/>
                <a:ext cx="815" cy="281"/>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output=1</a:t>
                </a:r>
              </a:p>
            </p:txBody>
          </p:sp>
        </p:grpSp>
        <p:sp>
          <p:nvSpPr>
            <p:cNvPr id="79888" name="Freeform 32"/>
            <p:cNvSpPr>
              <a:spLocks noChangeArrowheads="1"/>
            </p:cNvSpPr>
            <p:nvPr/>
          </p:nvSpPr>
          <p:spPr bwMode="auto">
            <a:xfrm>
              <a:off x="3468624" y="4876800"/>
              <a:ext cx="914400" cy="304800"/>
            </a:xfrm>
            <a:custGeom>
              <a:avLst/>
              <a:gdLst>
                <a:gd name="T0" fmla="*/ 0 w 2541"/>
                <a:gd name="T1" fmla="*/ 2147483646 h 847"/>
                <a:gd name="T2" fmla="*/ 2147483646 w 2541"/>
                <a:gd name="T3" fmla="*/ 2147483646 h 847"/>
                <a:gd name="T4" fmla="*/ 2147483646 w 2541"/>
                <a:gd name="T5" fmla="*/ 0 h 847"/>
                <a:gd name="T6" fmla="*/ 2147483646 w 2541"/>
                <a:gd name="T7" fmla="*/ 2147483646 h 847"/>
                <a:gd name="T8" fmla="*/ 2147483646 w 2541"/>
                <a:gd name="T9" fmla="*/ 2147483646 h 847"/>
                <a:gd name="T10" fmla="*/ 2147483646 w 2541"/>
                <a:gd name="T11" fmla="*/ 2147483646 h 847"/>
                <a:gd name="T12" fmla="*/ 0 w 2541"/>
                <a:gd name="T13" fmla="*/ 2147483646 h 847"/>
                <a:gd name="T14" fmla="*/ 2147483646 w 2541"/>
                <a:gd name="T15" fmla="*/ 2147483646 h 847"/>
                <a:gd name="T16" fmla="*/ 0 w 2541"/>
                <a:gd name="T17" fmla="*/ 2147483646 h 8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41" h="847">
                  <a:moveTo>
                    <a:pt x="0" y="210"/>
                  </a:moveTo>
                  <a:lnTo>
                    <a:pt x="1904" y="210"/>
                  </a:lnTo>
                  <a:lnTo>
                    <a:pt x="1904" y="0"/>
                  </a:lnTo>
                  <a:lnTo>
                    <a:pt x="2540" y="422"/>
                  </a:lnTo>
                  <a:lnTo>
                    <a:pt x="1904" y="846"/>
                  </a:lnTo>
                  <a:lnTo>
                    <a:pt x="1904" y="634"/>
                  </a:lnTo>
                  <a:lnTo>
                    <a:pt x="0" y="634"/>
                  </a:lnTo>
                  <a:lnTo>
                    <a:pt x="316" y="422"/>
                  </a:lnTo>
                  <a:lnTo>
                    <a:pt x="0" y="210"/>
                  </a:lnTo>
                </a:path>
              </a:pathLst>
            </a:custGeom>
            <a:solidFill>
              <a:srgbClr val="B2B2B2"/>
            </a:solidFill>
            <a:ln w="9360">
              <a:solidFill>
                <a:srgbClr val="030305"/>
              </a:solidFill>
              <a:round/>
              <a:headEnd/>
              <a:tailEnd/>
            </a:ln>
          </p:spPr>
          <p:txBody>
            <a:bodyPr wrap="none" anchor="ctr"/>
            <a:lstStyle/>
            <a:p>
              <a:endParaRPr lang="it-IT" sz="1633"/>
            </a:p>
          </p:txBody>
        </p:sp>
        <p:grpSp>
          <p:nvGrpSpPr>
            <p:cNvPr id="79889" name="Group 33"/>
            <p:cNvGrpSpPr>
              <a:grpSpLocks/>
            </p:cNvGrpSpPr>
            <p:nvPr/>
          </p:nvGrpSpPr>
          <p:grpSpPr bwMode="auto">
            <a:xfrm>
              <a:off x="2209166" y="5334006"/>
              <a:ext cx="1252538" cy="457201"/>
              <a:chOff x="1622" y="3360"/>
              <a:chExt cx="789" cy="288"/>
            </a:xfrm>
          </p:grpSpPr>
          <p:sp>
            <p:nvSpPr>
              <p:cNvPr id="79894" name="AutoShape 34"/>
              <p:cNvSpPr>
                <a:spLocks noChangeArrowheads="1"/>
              </p:cNvSpPr>
              <p:nvPr/>
            </p:nvSpPr>
            <p:spPr bwMode="auto">
              <a:xfrm>
                <a:off x="1622" y="3360"/>
                <a:ext cx="789" cy="2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79895" name="AutoShape 35"/>
              <p:cNvSpPr>
                <a:spLocks noChangeArrowheads="1"/>
              </p:cNvSpPr>
              <p:nvPr/>
            </p:nvSpPr>
            <p:spPr bwMode="auto">
              <a:xfrm>
                <a:off x="1622" y="3360"/>
                <a:ext cx="718" cy="281"/>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input=1</a:t>
                </a:r>
              </a:p>
            </p:txBody>
          </p:sp>
        </p:grpSp>
        <p:grpSp>
          <p:nvGrpSpPr>
            <p:cNvPr id="79890" name="Group 36"/>
            <p:cNvGrpSpPr>
              <a:grpSpLocks/>
            </p:cNvGrpSpPr>
            <p:nvPr/>
          </p:nvGrpSpPr>
          <p:grpSpPr bwMode="auto">
            <a:xfrm>
              <a:off x="4611817" y="5378455"/>
              <a:ext cx="1449388" cy="457201"/>
              <a:chOff x="3147" y="3360"/>
              <a:chExt cx="913" cy="288"/>
            </a:xfrm>
          </p:grpSpPr>
          <p:sp>
            <p:nvSpPr>
              <p:cNvPr id="79892" name="AutoShape 37"/>
              <p:cNvSpPr>
                <a:spLocks noChangeArrowheads="1"/>
              </p:cNvSpPr>
              <p:nvPr/>
            </p:nvSpPr>
            <p:spPr bwMode="auto">
              <a:xfrm>
                <a:off x="3147" y="3360"/>
                <a:ext cx="913" cy="2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79893" name="AutoShape 38"/>
              <p:cNvSpPr>
                <a:spLocks noChangeArrowheads="1"/>
              </p:cNvSpPr>
              <p:nvPr/>
            </p:nvSpPr>
            <p:spPr bwMode="auto">
              <a:xfrm>
                <a:off x="3147" y="3360"/>
                <a:ext cx="815" cy="281"/>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output=0</a:t>
                </a:r>
              </a:p>
            </p:txBody>
          </p:sp>
        </p:grpSp>
        <p:sp>
          <p:nvSpPr>
            <p:cNvPr id="79891" name="Freeform 39"/>
            <p:cNvSpPr>
              <a:spLocks noChangeArrowheads="1"/>
            </p:cNvSpPr>
            <p:nvPr/>
          </p:nvSpPr>
          <p:spPr bwMode="auto">
            <a:xfrm>
              <a:off x="3541776" y="5453063"/>
              <a:ext cx="914400" cy="306387"/>
            </a:xfrm>
            <a:custGeom>
              <a:avLst/>
              <a:gdLst>
                <a:gd name="T0" fmla="*/ 0 w 2541"/>
                <a:gd name="T1" fmla="*/ 2147483646 h 851"/>
                <a:gd name="T2" fmla="*/ 2147483646 w 2541"/>
                <a:gd name="T3" fmla="*/ 2147483646 h 851"/>
                <a:gd name="T4" fmla="*/ 2147483646 w 2541"/>
                <a:gd name="T5" fmla="*/ 0 h 851"/>
                <a:gd name="T6" fmla="*/ 2147483646 w 2541"/>
                <a:gd name="T7" fmla="*/ 2147483646 h 851"/>
                <a:gd name="T8" fmla="*/ 2147483646 w 2541"/>
                <a:gd name="T9" fmla="*/ 2147483646 h 851"/>
                <a:gd name="T10" fmla="*/ 2147483646 w 2541"/>
                <a:gd name="T11" fmla="*/ 2147483646 h 851"/>
                <a:gd name="T12" fmla="*/ 0 w 2541"/>
                <a:gd name="T13" fmla="*/ 2147483646 h 851"/>
                <a:gd name="T14" fmla="*/ 2147483646 w 2541"/>
                <a:gd name="T15" fmla="*/ 2147483646 h 851"/>
                <a:gd name="T16" fmla="*/ 0 w 2541"/>
                <a:gd name="T17" fmla="*/ 2147483646 h 8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41" h="851">
                  <a:moveTo>
                    <a:pt x="0" y="212"/>
                  </a:moveTo>
                  <a:lnTo>
                    <a:pt x="1904" y="212"/>
                  </a:lnTo>
                  <a:lnTo>
                    <a:pt x="1904" y="0"/>
                  </a:lnTo>
                  <a:lnTo>
                    <a:pt x="2540" y="425"/>
                  </a:lnTo>
                  <a:lnTo>
                    <a:pt x="1904" y="850"/>
                  </a:lnTo>
                  <a:lnTo>
                    <a:pt x="1904" y="638"/>
                  </a:lnTo>
                  <a:lnTo>
                    <a:pt x="0" y="638"/>
                  </a:lnTo>
                  <a:lnTo>
                    <a:pt x="316" y="425"/>
                  </a:lnTo>
                  <a:lnTo>
                    <a:pt x="0" y="212"/>
                  </a:lnTo>
                </a:path>
              </a:pathLst>
            </a:custGeom>
            <a:solidFill>
              <a:srgbClr val="B2B2B2"/>
            </a:solidFill>
            <a:ln w="9360">
              <a:solidFill>
                <a:srgbClr val="030305"/>
              </a:solidFill>
              <a:round/>
              <a:headEnd/>
              <a:tailEnd/>
            </a:ln>
          </p:spPr>
          <p:txBody>
            <a:bodyPr wrap="none" anchor="ctr"/>
            <a:lstStyle/>
            <a:p>
              <a:endParaRPr lang="it-IT" sz="1633"/>
            </a:p>
          </p:txBody>
        </p:sp>
      </p:grpSp>
      <p:pic>
        <p:nvPicPr>
          <p:cNvPr id="79885"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9668" y="1170844"/>
            <a:ext cx="3164012" cy="394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31</a:t>
            </a:fld>
            <a:endParaRPr lang="it-IT"/>
          </a:p>
        </p:txBody>
      </p:sp>
    </p:spTree>
    <p:extLst>
      <p:ext uri="{BB962C8B-B14F-4D97-AF65-F5344CB8AC3E}">
        <p14:creationId xmlns:p14="http://schemas.microsoft.com/office/powerpoint/2010/main" val="268394047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1"/>
          <p:cNvGrpSpPr>
            <a:grpSpLocks/>
          </p:cNvGrpSpPr>
          <p:nvPr/>
        </p:nvGrpSpPr>
        <p:grpSpPr bwMode="auto">
          <a:xfrm>
            <a:off x="2353047" y="1777147"/>
            <a:ext cx="2436736" cy="3349792"/>
            <a:chOff x="576" y="1234"/>
            <a:chExt cx="1488" cy="2076"/>
          </a:xfrm>
        </p:grpSpPr>
        <p:sp>
          <p:nvSpPr>
            <p:cNvPr id="81930" name="AutoShape 2"/>
            <p:cNvSpPr>
              <a:spLocks noChangeArrowheads="1"/>
            </p:cNvSpPr>
            <p:nvPr/>
          </p:nvSpPr>
          <p:spPr bwMode="auto">
            <a:xfrm>
              <a:off x="576" y="1234"/>
              <a:ext cx="1489" cy="2077"/>
            </a:xfrm>
            <a:prstGeom prst="roundRect">
              <a:avLst>
                <a:gd name="adj" fmla="val 65"/>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pic>
          <p:nvPicPr>
            <p:cNvPr id="81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1234"/>
              <a:ext cx="1489" cy="2077"/>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23" name="Text Box 4"/>
          <p:cNvSpPr txBox="1">
            <a:spLocks noChangeArrowheads="1"/>
          </p:cNvSpPr>
          <p:nvPr/>
        </p:nvSpPr>
        <p:spPr bwMode="auto">
          <a:xfrm>
            <a:off x="5656755" y="1728182"/>
            <a:ext cx="2560589" cy="167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V</a:t>
            </a:r>
            <a:r>
              <a:rPr lang="en-GB" altLang="en-US" sz="2177" baseline="-25000">
                <a:solidFill>
                  <a:schemeClr val="tx1"/>
                </a:solidFill>
              </a:rPr>
              <a:t>out </a:t>
            </a:r>
            <a:r>
              <a:rPr lang="en-GB" altLang="en-US" sz="2177">
                <a:solidFill>
                  <a:schemeClr val="tx1"/>
                </a:solidFill>
                <a:latin typeface="Symbol" panose="05050102010706020507" pitchFamily="18" charset="2"/>
              </a:rPr>
              <a:t></a:t>
            </a:r>
            <a:r>
              <a:rPr lang="en-GB" altLang="en-US" sz="2177">
                <a:solidFill>
                  <a:schemeClr val="tx1"/>
                </a:solidFill>
              </a:rPr>
              <a:t> 0 se e solo se</a:t>
            </a:r>
          </a:p>
          <a:p>
            <a:pPr eaLnBrk="1">
              <a:lnSpc>
                <a:spcPct val="95000"/>
              </a:lnSpc>
              <a:buClr>
                <a:srgbClr val="000000"/>
              </a:buClr>
              <a:buSzPct val="45000"/>
              <a:buFont typeface="StarSymbol" charset="0"/>
              <a:buNone/>
            </a:pPr>
            <a:r>
              <a:rPr lang="en-GB" altLang="en-US" sz="2177">
                <a:solidFill>
                  <a:schemeClr val="tx1"/>
                </a:solidFill>
              </a:rPr>
              <a:t>V</a:t>
            </a:r>
            <a:r>
              <a:rPr lang="en-GB" altLang="en-US" sz="2177" baseline="-25000">
                <a:solidFill>
                  <a:schemeClr val="tx1"/>
                </a:solidFill>
              </a:rPr>
              <a:t>A </a:t>
            </a:r>
            <a:r>
              <a:rPr lang="en-GB" altLang="en-US" sz="2177">
                <a:solidFill>
                  <a:schemeClr val="tx1"/>
                </a:solidFill>
                <a:latin typeface="Symbol" panose="05050102010706020507" pitchFamily="18" charset="2"/>
              </a:rPr>
              <a:t></a:t>
            </a:r>
            <a:r>
              <a:rPr lang="en-GB" altLang="en-US" sz="2177">
                <a:solidFill>
                  <a:schemeClr val="tx1"/>
                </a:solidFill>
              </a:rPr>
              <a:t> V    e</a:t>
            </a:r>
          </a:p>
          <a:p>
            <a:pPr eaLnBrk="1">
              <a:lnSpc>
                <a:spcPct val="95000"/>
              </a:lnSpc>
              <a:buClr>
                <a:srgbClr val="000000"/>
              </a:buClr>
              <a:buSzPct val="45000"/>
              <a:buFont typeface="StarSymbol" charset="0"/>
              <a:buNone/>
            </a:pPr>
            <a:r>
              <a:rPr lang="en-GB" altLang="en-US" sz="2177">
                <a:solidFill>
                  <a:schemeClr val="tx1"/>
                </a:solidFill>
              </a:rPr>
              <a:t>V</a:t>
            </a:r>
            <a:r>
              <a:rPr lang="en-GB" altLang="en-US" sz="2177" baseline="-25000">
                <a:solidFill>
                  <a:schemeClr val="tx1"/>
                </a:solidFill>
              </a:rPr>
              <a:t>B </a:t>
            </a:r>
            <a:r>
              <a:rPr lang="en-GB" altLang="en-US" sz="2177">
                <a:solidFill>
                  <a:schemeClr val="tx1"/>
                </a:solidFill>
                <a:latin typeface="Symbol" panose="05050102010706020507" pitchFamily="18" charset="2"/>
              </a:rPr>
              <a:t></a:t>
            </a:r>
            <a:r>
              <a:rPr lang="en-GB" altLang="en-US" sz="2177">
                <a:solidFill>
                  <a:schemeClr val="tx1"/>
                </a:solidFill>
              </a:rPr>
              <a:t> V</a:t>
            </a:r>
          </a:p>
          <a:p>
            <a:pPr eaLnBrk="1">
              <a:lnSpc>
                <a:spcPct val="95000"/>
              </a:lnSpc>
              <a:buClr>
                <a:srgbClr val="000000"/>
              </a:buClr>
              <a:buSzPct val="45000"/>
              <a:buFont typeface="StarSymbol" charset="0"/>
              <a:buNone/>
            </a:pPr>
            <a:endParaRPr lang="en-GB" altLang="en-US" sz="2177">
              <a:solidFill>
                <a:schemeClr val="tx1"/>
              </a:solidFill>
            </a:endParaRPr>
          </a:p>
          <a:p>
            <a:pPr eaLnBrk="1">
              <a:lnSpc>
                <a:spcPct val="95000"/>
              </a:lnSpc>
              <a:buClr>
                <a:srgbClr val="000000"/>
              </a:buClr>
              <a:buSzPct val="45000"/>
              <a:buFont typeface="StarSymbol" charset="0"/>
              <a:buNone/>
            </a:pPr>
            <a:r>
              <a:rPr lang="en-GB" altLang="en-US" sz="2177">
                <a:solidFill>
                  <a:schemeClr val="tx1"/>
                </a:solidFill>
              </a:rPr>
              <a:t>Altrimenti V</a:t>
            </a:r>
            <a:r>
              <a:rPr lang="en-GB" altLang="en-US" sz="2177" baseline="-25000">
                <a:solidFill>
                  <a:schemeClr val="tx1"/>
                </a:solidFill>
              </a:rPr>
              <a:t>out </a:t>
            </a:r>
            <a:r>
              <a:rPr lang="en-GB" altLang="en-US" sz="2177">
                <a:solidFill>
                  <a:schemeClr val="tx1"/>
                </a:solidFill>
                <a:latin typeface="Symbol" panose="05050102010706020507" pitchFamily="18" charset="2"/>
              </a:rPr>
              <a:t></a:t>
            </a:r>
            <a:r>
              <a:rPr lang="en-GB" altLang="en-US" sz="2177">
                <a:solidFill>
                  <a:schemeClr val="tx1"/>
                </a:solidFill>
              </a:rPr>
              <a:t> Vcc </a:t>
            </a:r>
          </a:p>
        </p:txBody>
      </p:sp>
      <p:grpSp>
        <p:nvGrpSpPr>
          <p:cNvPr id="81924" name="Group 5"/>
          <p:cNvGrpSpPr>
            <a:grpSpLocks/>
          </p:cNvGrpSpPr>
          <p:nvPr/>
        </p:nvGrpSpPr>
        <p:grpSpPr bwMode="auto">
          <a:xfrm>
            <a:off x="5103736" y="4078514"/>
            <a:ext cx="3861046" cy="414764"/>
            <a:chOff x="2486" y="2832"/>
            <a:chExt cx="2681" cy="288"/>
          </a:xfrm>
        </p:grpSpPr>
        <p:sp>
          <p:nvSpPr>
            <p:cNvPr id="81928" name="AutoShape 6"/>
            <p:cNvSpPr>
              <a:spLocks noChangeArrowheads="1"/>
            </p:cNvSpPr>
            <p:nvPr/>
          </p:nvSpPr>
          <p:spPr bwMode="auto">
            <a:xfrm>
              <a:off x="2486" y="2832"/>
              <a:ext cx="2681" cy="2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81929" name="AutoShape 7"/>
            <p:cNvSpPr>
              <a:spLocks noChangeArrowheads="1"/>
            </p:cNvSpPr>
            <p:nvPr/>
          </p:nvSpPr>
          <p:spPr bwMode="auto">
            <a:xfrm>
              <a:off x="2486" y="2832"/>
              <a:ext cx="2568" cy="281"/>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In logica positiva: porta NAND</a:t>
              </a:r>
            </a:p>
          </p:txBody>
        </p:sp>
      </p:grpSp>
      <p:sp>
        <p:nvSpPr>
          <p:cNvPr id="81925" name="Text Box 8"/>
          <p:cNvSpPr txBox="1">
            <a:spLocks noChangeArrowheads="1"/>
          </p:cNvSpPr>
          <p:nvPr/>
        </p:nvSpPr>
        <p:spPr bwMode="auto">
          <a:xfrm>
            <a:off x="2638198" y="276509"/>
            <a:ext cx="6254577" cy="4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903">
                <a:solidFill>
                  <a:schemeClr val="tx1"/>
                </a:solidFill>
              </a:rPr>
              <a:t>Implementazione porta NAND</a:t>
            </a:r>
          </a:p>
        </p:txBody>
      </p:sp>
      <p:sp>
        <p:nvSpPr>
          <p:cNvPr id="81926" name="Text Box 10"/>
          <p:cNvSpPr txBox="1">
            <a:spLocks noChangeArrowheads="1"/>
          </p:cNvSpPr>
          <p:nvPr/>
        </p:nvSpPr>
        <p:spPr bwMode="auto">
          <a:xfrm>
            <a:off x="3971778" y="1404149"/>
            <a:ext cx="521335" cy="28777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1270">
                <a:solidFill>
                  <a:srgbClr val="000099"/>
                </a:solidFill>
              </a:rPr>
              <a:t>Vcc</a:t>
            </a:r>
          </a:p>
        </p:txBody>
      </p:sp>
      <p:sp>
        <p:nvSpPr>
          <p:cNvPr id="81927" name="Text Box 11"/>
          <p:cNvSpPr txBox="1">
            <a:spLocks noChangeArrowheads="1"/>
          </p:cNvSpPr>
          <p:nvPr/>
        </p:nvSpPr>
        <p:spPr bwMode="auto">
          <a:xfrm>
            <a:off x="4854591" y="2383451"/>
            <a:ext cx="521335" cy="28777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1270">
                <a:solidFill>
                  <a:srgbClr val="000099"/>
                </a:solidFill>
              </a:rPr>
              <a:t>Vout</a:t>
            </a: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32</a:t>
            </a:fld>
            <a:endParaRPr lang="it-IT"/>
          </a:p>
        </p:txBody>
      </p:sp>
    </p:spTree>
    <p:extLst>
      <p:ext uri="{BB962C8B-B14F-4D97-AF65-F5344CB8AC3E}">
        <p14:creationId xmlns:p14="http://schemas.microsoft.com/office/powerpoint/2010/main" val="3896048005"/>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5875658" y="1728182"/>
            <a:ext cx="2560589" cy="167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V</a:t>
            </a:r>
            <a:r>
              <a:rPr lang="en-GB" altLang="en-US" sz="2177" baseline="-25000">
                <a:solidFill>
                  <a:schemeClr val="tx1"/>
                </a:solidFill>
              </a:rPr>
              <a:t>out </a:t>
            </a:r>
            <a:r>
              <a:rPr lang="en-GB" altLang="en-US" sz="2177">
                <a:solidFill>
                  <a:schemeClr val="tx1"/>
                </a:solidFill>
                <a:latin typeface="Symbol" panose="05050102010706020507" pitchFamily="18" charset="2"/>
              </a:rPr>
              <a:t></a:t>
            </a:r>
            <a:r>
              <a:rPr lang="en-GB" altLang="en-US" sz="2177">
                <a:solidFill>
                  <a:schemeClr val="tx1"/>
                </a:solidFill>
              </a:rPr>
              <a:t> 0 se</a:t>
            </a:r>
          </a:p>
          <a:p>
            <a:pPr eaLnBrk="1">
              <a:lnSpc>
                <a:spcPct val="95000"/>
              </a:lnSpc>
              <a:buClr>
                <a:srgbClr val="000000"/>
              </a:buClr>
              <a:buSzPct val="45000"/>
              <a:buFont typeface="StarSymbol" charset="0"/>
              <a:buNone/>
            </a:pPr>
            <a:r>
              <a:rPr lang="en-GB" altLang="en-US" sz="2177">
                <a:solidFill>
                  <a:schemeClr val="tx1"/>
                </a:solidFill>
              </a:rPr>
              <a:t>V</a:t>
            </a:r>
            <a:r>
              <a:rPr lang="en-GB" altLang="en-US" sz="2177" baseline="-25000">
                <a:solidFill>
                  <a:schemeClr val="tx1"/>
                </a:solidFill>
              </a:rPr>
              <a:t>1 </a:t>
            </a:r>
            <a:r>
              <a:rPr lang="en-GB" altLang="en-US" sz="2177">
                <a:solidFill>
                  <a:schemeClr val="tx1"/>
                </a:solidFill>
                <a:latin typeface="Symbol" panose="05050102010706020507" pitchFamily="18" charset="2"/>
              </a:rPr>
              <a:t></a:t>
            </a:r>
            <a:r>
              <a:rPr lang="en-GB" altLang="en-US" sz="2177">
                <a:solidFill>
                  <a:schemeClr val="tx1"/>
                </a:solidFill>
              </a:rPr>
              <a:t> V</a:t>
            </a:r>
            <a:r>
              <a:rPr lang="en-GB" altLang="en-US" sz="2177" baseline="-25000">
                <a:solidFill>
                  <a:schemeClr val="tx1"/>
                </a:solidFill>
              </a:rPr>
              <a:t>cc</a:t>
            </a:r>
            <a:r>
              <a:rPr lang="en-GB" altLang="en-US" sz="2177">
                <a:solidFill>
                  <a:schemeClr val="tx1"/>
                </a:solidFill>
              </a:rPr>
              <a:t>    oppure</a:t>
            </a:r>
          </a:p>
          <a:p>
            <a:pPr eaLnBrk="1">
              <a:lnSpc>
                <a:spcPct val="95000"/>
              </a:lnSpc>
              <a:buClr>
                <a:srgbClr val="000000"/>
              </a:buClr>
              <a:buSzPct val="45000"/>
              <a:buFont typeface="StarSymbol" charset="0"/>
              <a:buNone/>
            </a:pPr>
            <a:r>
              <a:rPr lang="en-GB" altLang="en-US" sz="2177">
                <a:solidFill>
                  <a:schemeClr val="tx1"/>
                </a:solidFill>
              </a:rPr>
              <a:t>V</a:t>
            </a:r>
            <a:r>
              <a:rPr lang="en-GB" altLang="en-US" sz="2177" baseline="-25000">
                <a:solidFill>
                  <a:schemeClr val="tx1"/>
                </a:solidFill>
              </a:rPr>
              <a:t>2 </a:t>
            </a:r>
            <a:r>
              <a:rPr lang="en-GB" altLang="en-US" sz="2177">
                <a:solidFill>
                  <a:schemeClr val="tx1"/>
                </a:solidFill>
                <a:latin typeface="Symbol" panose="05050102010706020507" pitchFamily="18" charset="2"/>
              </a:rPr>
              <a:t></a:t>
            </a:r>
            <a:r>
              <a:rPr lang="en-GB" altLang="en-US" sz="2177">
                <a:solidFill>
                  <a:schemeClr val="tx1"/>
                </a:solidFill>
              </a:rPr>
              <a:t> V</a:t>
            </a:r>
            <a:r>
              <a:rPr lang="en-GB" altLang="en-US" sz="2177" baseline="-25000">
                <a:solidFill>
                  <a:schemeClr val="tx1"/>
                </a:solidFill>
              </a:rPr>
              <a:t>cc</a:t>
            </a:r>
          </a:p>
          <a:p>
            <a:pPr eaLnBrk="1">
              <a:lnSpc>
                <a:spcPct val="95000"/>
              </a:lnSpc>
              <a:buClr>
                <a:srgbClr val="000000"/>
              </a:buClr>
              <a:buSzPct val="45000"/>
              <a:buFont typeface="StarSymbol" charset="0"/>
              <a:buNone/>
            </a:pPr>
            <a:endParaRPr lang="en-GB" altLang="en-US" sz="2177">
              <a:solidFill>
                <a:schemeClr val="tx1"/>
              </a:solidFill>
            </a:endParaRPr>
          </a:p>
          <a:p>
            <a:pPr eaLnBrk="1">
              <a:lnSpc>
                <a:spcPct val="95000"/>
              </a:lnSpc>
              <a:buClr>
                <a:srgbClr val="000000"/>
              </a:buClr>
              <a:buSzPct val="45000"/>
              <a:buFont typeface="StarSymbol" charset="0"/>
              <a:buNone/>
            </a:pPr>
            <a:r>
              <a:rPr lang="en-GB" altLang="en-US" sz="2177">
                <a:solidFill>
                  <a:schemeClr val="tx1"/>
                </a:solidFill>
              </a:rPr>
              <a:t>Altrimenti V</a:t>
            </a:r>
            <a:r>
              <a:rPr lang="en-GB" altLang="en-US" sz="2177" baseline="-25000">
                <a:solidFill>
                  <a:schemeClr val="tx1"/>
                </a:solidFill>
              </a:rPr>
              <a:t>out </a:t>
            </a:r>
            <a:r>
              <a:rPr lang="en-GB" altLang="en-US" sz="2177">
                <a:solidFill>
                  <a:schemeClr val="tx1"/>
                </a:solidFill>
                <a:latin typeface="Symbol" panose="05050102010706020507" pitchFamily="18" charset="2"/>
              </a:rPr>
              <a:t></a:t>
            </a:r>
            <a:r>
              <a:rPr lang="en-GB" altLang="en-US" sz="2177">
                <a:solidFill>
                  <a:schemeClr val="tx1"/>
                </a:solidFill>
              </a:rPr>
              <a:t> V </a:t>
            </a:r>
          </a:p>
        </p:txBody>
      </p:sp>
      <p:grpSp>
        <p:nvGrpSpPr>
          <p:cNvPr id="83971" name="Group 5"/>
          <p:cNvGrpSpPr>
            <a:grpSpLocks/>
          </p:cNvGrpSpPr>
          <p:nvPr/>
        </p:nvGrpSpPr>
        <p:grpSpPr bwMode="auto">
          <a:xfrm>
            <a:off x="5612111" y="4078514"/>
            <a:ext cx="3691108" cy="414764"/>
            <a:chOff x="2839" y="2832"/>
            <a:chExt cx="2563" cy="288"/>
          </a:xfrm>
        </p:grpSpPr>
        <p:sp>
          <p:nvSpPr>
            <p:cNvPr id="83974" name="AutoShape 6"/>
            <p:cNvSpPr>
              <a:spLocks noChangeArrowheads="1"/>
            </p:cNvSpPr>
            <p:nvPr/>
          </p:nvSpPr>
          <p:spPr bwMode="auto">
            <a:xfrm>
              <a:off x="2839" y="2832"/>
              <a:ext cx="2563" cy="2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83975" name="AutoShape 7"/>
            <p:cNvSpPr>
              <a:spLocks noChangeArrowheads="1"/>
            </p:cNvSpPr>
            <p:nvPr/>
          </p:nvSpPr>
          <p:spPr bwMode="auto">
            <a:xfrm>
              <a:off x="2839" y="2832"/>
              <a:ext cx="2416" cy="281"/>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a:solidFill>
                    <a:schemeClr val="tx1"/>
                  </a:solidFill>
                </a:rPr>
                <a:t>In logica positiva: porta NOR</a:t>
              </a:r>
            </a:p>
          </p:txBody>
        </p:sp>
      </p:grpSp>
      <p:sp>
        <p:nvSpPr>
          <p:cNvPr id="83972" name="Text Box 8"/>
          <p:cNvSpPr txBox="1">
            <a:spLocks noChangeArrowheads="1"/>
          </p:cNvSpPr>
          <p:nvPr/>
        </p:nvSpPr>
        <p:spPr bwMode="auto">
          <a:xfrm>
            <a:off x="3541173" y="475250"/>
            <a:ext cx="4558078" cy="4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903">
                <a:solidFill>
                  <a:schemeClr val="tx1"/>
                </a:solidFill>
              </a:rPr>
              <a:t>Implementazione porta NOR</a:t>
            </a:r>
          </a:p>
        </p:txBody>
      </p:sp>
      <p:pic>
        <p:nvPicPr>
          <p:cNvPr id="8397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521" y="1208288"/>
            <a:ext cx="4164917" cy="41821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33</a:t>
            </a:fld>
            <a:endParaRPr lang="it-IT"/>
          </a:p>
        </p:txBody>
      </p:sp>
    </p:spTree>
    <p:extLst>
      <p:ext uri="{BB962C8B-B14F-4D97-AF65-F5344CB8AC3E}">
        <p14:creationId xmlns:p14="http://schemas.microsoft.com/office/powerpoint/2010/main" val="324286391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800029" y="276509"/>
            <a:ext cx="8686992" cy="70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8" tIns="45719" rIns="91438" bIns="45719">
            <a:spAutoFit/>
          </a:bodyPr>
          <a:lstStyle>
            <a:lvl1pPr defTabSz="1008063">
              <a:defRPr sz="2400">
                <a:solidFill>
                  <a:schemeClr val="bg1"/>
                </a:solidFill>
                <a:latin typeface="Times New Roman" panose="02020603050405020304" pitchFamily="18" charset="0"/>
              </a:defRPr>
            </a:lvl1pPr>
            <a:lvl2pPr marL="742950" indent="-285750" defTabSz="1008063">
              <a:defRPr sz="2400">
                <a:solidFill>
                  <a:schemeClr val="bg1"/>
                </a:solidFill>
                <a:latin typeface="Times New Roman" panose="02020603050405020304" pitchFamily="18" charset="0"/>
              </a:defRPr>
            </a:lvl2pPr>
            <a:lvl3pPr marL="1143000" indent="-228600" defTabSz="1008063">
              <a:defRPr sz="2400">
                <a:solidFill>
                  <a:schemeClr val="bg1"/>
                </a:solidFill>
                <a:latin typeface="Times New Roman" panose="02020603050405020304" pitchFamily="18" charset="0"/>
              </a:defRPr>
            </a:lvl3pPr>
            <a:lvl4pPr marL="1600200" indent="-228600" defTabSz="1008063">
              <a:defRPr sz="2400">
                <a:solidFill>
                  <a:schemeClr val="bg1"/>
                </a:solidFill>
                <a:latin typeface="Times New Roman" panose="02020603050405020304" pitchFamily="18" charset="0"/>
              </a:defRPr>
            </a:lvl4pPr>
            <a:lvl5pPr marL="2057400" indent="-228600" defTabSz="1008063">
              <a:defRPr sz="2400">
                <a:solidFill>
                  <a:schemeClr val="bg1"/>
                </a:solidFill>
                <a:latin typeface="Times New Roman" panose="02020603050405020304" pitchFamily="18" charset="0"/>
              </a:defRPr>
            </a:lvl5pPr>
            <a:lvl6pPr marL="2514600" indent="-228600" defTabSz="10080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10080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10080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1008063" eaLnBrk="0" fontAlgn="base" hangingPunct="0">
              <a:spcBef>
                <a:spcPct val="0"/>
              </a:spcBef>
              <a:spcAft>
                <a:spcPct val="0"/>
              </a:spcAft>
              <a:defRPr sz="2400">
                <a:solidFill>
                  <a:schemeClr val="bg1"/>
                </a:solidFill>
                <a:latin typeface="Times New Roman" panose="02020603050405020304" pitchFamily="18" charset="0"/>
              </a:defRPr>
            </a:lvl9pPr>
          </a:lstStyle>
          <a:p>
            <a:pPr algn="ctr">
              <a:spcBef>
                <a:spcPct val="50000"/>
              </a:spcBef>
            </a:pPr>
            <a:r>
              <a:rPr lang="it-IT" altLang="en-US" sz="3992" u="sng">
                <a:solidFill>
                  <a:srgbClr val="FF0000"/>
                </a:solidFill>
                <a:latin typeface="Tahoma" panose="020B0604030504040204" pitchFamily="34" charset="0"/>
              </a:rPr>
              <a:t>L’ Hardware di un computer</a:t>
            </a:r>
            <a:endParaRPr lang="it-IT" altLang="en-US" sz="3992">
              <a:solidFill>
                <a:srgbClr val="FF0000"/>
              </a:solidFill>
              <a:latin typeface="Tahoma" panose="020B0604030504040204" pitchFamily="34" charset="0"/>
            </a:endParaRPr>
          </a:p>
        </p:txBody>
      </p:sp>
      <p:sp>
        <p:nvSpPr>
          <p:cNvPr id="86019" name="Text Box 3"/>
          <p:cNvSpPr txBox="1">
            <a:spLocks noChangeArrowheads="1"/>
          </p:cNvSpPr>
          <p:nvPr/>
        </p:nvSpPr>
        <p:spPr bwMode="auto">
          <a:xfrm>
            <a:off x="2145666" y="2281200"/>
            <a:ext cx="7267003" cy="1313819"/>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8" tIns="45719" rIns="91438" bIns="45719">
            <a:spAutoFit/>
          </a:bodyPr>
          <a:lstStyle>
            <a:lvl1pPr defTabSz="1008063">
              <a:defRPr sz="2400">
                <a:solidFill>
                  <a:schemeClr val="bg1"/>
                </a:solidFill>
                <a:latin typeface="Times New Roman" panose="02020603050405020304" pitchFamily="18" charset="0"/>
              </a:defRPr>
            </a:lvl1pPr>
            <a:lvl2pPr marL="742950" indent="-285750" defTabSz="1008063">
              <a:defRPr sz="2400">
                <a:solidFill>
                  <a:schemeClr val="bg1"/>
                </a:solidFill>
                <a:latin typeface="Times New Roman" panose="02020603050405020304" pitchFamily="18" charset="0"/>
              </a:defRPr>
            </a:lvl2pPr>
            <a:lvl3pPr marL="1143000" indent="-228600" defTabSz="1008063">
              <a:defRPr sz="2400">
                <a:solidFill>
                  <a:schemeClr val="bg1"/>
                </a:solidFill>
                <a:latin typeface="Times New Roman" panose="02020603050405020304" pitchFamily="18" charset="0"/>
              </a:defRPr>
            </a:lvl3pPr>
            <a:lvl4pPr marL="1600200" indent="-228600" defTabSz="1008063">
              <a:defRPr sz="2400">
                <a:solidFill>
                  <a:schemeClr val="bg1"/>
                </a:solidFill>
                <a:latin typeface="Times New Roman" panose="02020603050405020304" pitchFamily="18" charset="0"/>
              </a:defRPr>
            </a:lvl4pPr>
            <a:lvl5pPr marL="2057400" indent="-228600" defTabSz="1008063">
              <a:defRPr sz="2400">
                <a:solidFill>
                  <a:schemeClr val="bg1"/>
                </a:solidFill>
                <a:latin typeface="Times New Roman" panose="02020603050405020304" pitchFamily="18" charset="0"/>
              </a:defRPr>
            </a:lvl5pPr>
            <a:lvl6pPr marL="2514600" indent="-228600" defTabSz="10080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10080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10080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1008063"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3175">
                <a:solidFill>
                  <a:schemeClr val="tx1"/>
                </a:solidFill>
                <a:latin typeface="Tahoma" panose="020B0604030504040204" pitchFamily="34" charset="0"/>
              </a:rPr>
              <a:t>3 tipi di componenti fondamentali:</a:t>
            </a:r>
          </a:p>
          <a:p>
            <a:pPr>
              <a:spcBef>
                <a:spcPct val="50000"/>
              </a:spcBef>
            </a:pPr>
            <a:r>
              <a:rPr lang="it-IT" altLang="en-US" sz="3175">
                <a:solidFill>
                  <a:schemeClr val="tx1"/>
                </a:solidFill>
                <a:latin typeface="Tahoma" panose="020B0604030504040204" pitchFamily="34" charset="0"/>
              </a:rPr>
              <a:t>AND			OR			NOT</a:t>
            </a:r>
          </a:p>
        </p:txBody>
      </p:sp>
      <p:sp>
        <p:nvSpPr>
          <p:cNvPr id="86020" name="Text Box 4"/>
          <p:cNvSpPr txBox="1">
            <a:spLocks noChangeArrowheads="1"/>
          </p:cNvSpPr>
          <p:nvPr/>
        </p:nvSpPr>
        <p:spPr bwMode="auto">
          <a:xfrm>
            <a:off x="1938284" y="1175164"/>
            <a:ext cx="8230465" cy="106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defTabSz="1008063">
              <a:defRPr sz="2400">
                <a:solidFill>
                  <a:schemeClr val="bg1"/>
                </a:solidFill>
                <a:latin typeface="Times New Roman" panose="02020603050405020304" pitchFamily="18" charset="0"/>
              </a:defRPr>
            </a:lvl1pPr>
            <a:lvl2pPr marL="742950" indent="-285750" defTabSz="1008063">
              <a:defRPr sz="2400">
                <a:solidFill>
                  <a:schemeClr val="bg1"/>
                </a:solidFill>
                <a:latin typeface="Times New Roman" panose="02020603050405020304" pitchFamily="18" charset="0"/>
              </a:defRPr>
            </a:lvl2pPr>
            <a:lvl3pPr marL="1143000" indent="-228600" defTabSz="1008063">
              <a:defRPr sz="2400">
                <a:solidFill>
                  <a:schemeClr val="bg1"/>
                </a:solidFill>
                <a:latin typeface="Times New Roman" panose="02020603050405020304" pitchFamily="18" charset="0"/>
              </a:defRPr>
            </a:lvl3pPr>
            <a:lvl4pPr marL="1600200" indent="-228600" defTabSz="1008063">
              <a:defRPr sz="2400">
                <a:solidFill>
                  <a:schemeClr val="bg1"/>
                </a:solidFill>
                <a:latin typeface="Times New Roman" panose="02020603050405020304" pitchFamily="18" charset="0"/>
              </a:defRPr>
            </a:lvl4pPr>
            <a:lvl5pPr marL="2057400" indent="-228600" defTabSz="1008063">
              <a:defRPr sz="2400">
                <a:solidFill>
                  <a:schemeClr val="bg1"/>
                </a:solidFill>
                <a:latin typeface="Times New Roman" panose="02020603050405020304" pitchFamily="18" charset="0"/>
              </a:defRPr>
            </a:lvl5pPr>
            <a:lvl6pPr marL="2514600" indent="-228600" defTabSz="10080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10080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10080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1008063"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en-US" altLang="en-US" sz="3175">
                <a:solidFill>
                  <a:schemeClr val="tx1"/>
                </a:solidFill>
              </a:rPr>
              <a:t>un computer è ottenuto assemblando un </a:t>
            </a:r>
            <a:r>
              <a:rPr lang="en-US" altLang="en-US" sz="3175">
                <a:solidFill>
                  <a:srgbClr val="FF0000"/>
                </a:solidFill>
              </a:rPr>
              <a:t>gran numero</a:t>
            </a:r>
            <a:r>
              <a:rPr lang="en-US" altLang="en-US" sz="3175">
                <a:solidFill>
                  <a:schemeClr val="tx1"/>
                </a:solidFill>
              </a:rPr>
              <a:t> di componenti elettronici molto semplici</a:t>
            </a:r>
          </a:p>
        </p:txBody>
      </p:sp>
      <p:graphicFrame>
        <p:nvGraphicFramePr>
          <p:cNvPr id="86021" name="Object 5"/>
          <p:cNvGraphicFramePr>
            <a:graphicFrameLocks noChangeAspect="1"/>
          </p:cNvGraphicFramePr>
          <p:nvPr/>
        </p:nvGraphicFramePr>
        <p:xfrm>
          <a:off x="2209033" y="3505329"/>
          <a:ext cx="1715221" cy="1391186"/>
        </p:xfrm>
        <a:graphic>
          <a:graphicData uri="http://schemas.openxmlformats.org/presentationml/2006/ole">
            <mc:AlternateContent xmlns:mc="http://schemas.openxmlformats.org/markup-compatibility/2006">
              <mc:Choice xmlns:v="urn:schemas-microsoft-com:vml" Requires="v">
                <p:oleObj spid="_x0000_s1053" name="Immagine" r:id="rId4" imgW="1716212" imgH="1389097" progId="Word.Picture.8">
                  <p:embed/>
                </p:oleObj>
              </mc:Choice>
              <mc:Fallback>
                <p:oleObj name="Immagine" r:id="rId4" imgW="1716212" imgH="1389097"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033" y="3505329"/>
                        <a:ext cx="1715221" cy="1391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022" name="Object 6"/>
          <p:cNvGraphicFramePr>
            <a:graphicFrameLocks noChangeAspect="1"/>
          </p:cNvGraphicFramePr>
          <p:nvPr/>
        </p:nvGraphicFramePr>
        <p:xfrm>
          <a:off x="4801305" y="3505329"/>
          <a:ext cx="1571205" cy="1323499"/>
        </p:xfrm>
        <a:graphic>
          <a:graphicData uri="http://schemas.openxmlformats.org/presentationml/2006/ole">
            <mc:AlternateContent xmlns:mc="http://schemas.openxmlformats.org/markup-compatibility/2006">
              <mc:Choice xmlns:v="urn:schemas-microsoft-com:vml" Requires="v">
                <p:oleObj spid="_x0000_s1054" name="Immagine" r:id="rId6" imgW="1573194" imgH="1322152" progId="Word.Picture.8">
                  <p:embed/>
                </p:oleObj>
              </mc:Choice>
              <mc:Fallback>
                <p:oleObj name="Immagine" r:id="rId6" imgW="1573194" imgH="1322152"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1305" y="3505329"/>
                        <a:ext cx="1571205" cy="1323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023" name="Object 7"/>
          <p:cNvGraphicFramePr>
            <a:graphicFrameLocks noChangeAspect="1"/>
          </p:cNvGraphicFramePr>
          <p:nvPr/>
        </p:nvGraphicFramePr>
        <p:xfrm>
          <a:off x="7239481" y="3505329"/>
          <a:ext cx="1715220" cy="1391186"/>
        </p:xfrm>
        <a:graphic>
          <a:graphicData uri="http://schemas.openxmlformats.org/presentationml/2006/ole">
            <mc:AlternateContent xmlns:mc="http://schemas.openxmlformats.org/markup-compatibility/2006">
              <mc:Choice xmlns:v="urn:schemas-microsoft-com:vml" Requires="v">
                <p:oleObj spid="_x0000_s1055" name="Immagine" r:id="rId8" imgW="1716212" imgH="1389097" progId="Word.Picture.8">
                  <p:embed/>
                </p:oleObj>
              </mc:Choice>
              <mc:Fallback>
                <p:oleObj name="Immagine" r:id="rId8" imgW="1716212" imgH="1389097" progId="Word.Picture.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481" y="3505329"/>
                        <a:ext cx="1715220" cy="1391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72" name="Group 8"/>
          <p:cNvGraphicFramePr>
            <a:graphicFrameLocks noGrp="1"/>
          </p:cNvGraphicFramePr>
          <p:nvPr/>
        </p:nvGraphicFramePr>
        <p:xfrm>
          <a:off x="2438017" y="4800025"/>
          <a:ext cx="1067152" cy="1659053"/>
        </p:xfrm>
        <a:graphic>
          <a:graphicData uri="http://schemas.openxmlformats.org/drawingml/2006/table">
            <a:tbl>
              <a:tblPr/>
              <a:tblGrid>
                <a:gridCol w="685512">
                  <a:extLst>
                    <a:ext uri="{9D8B030D-6E8A-4147-A177-3AD203B41FA5}">
                      <a16:colId xmlns="" xmlns:a16="http://schemas.microsoft.com/office/drawing/2014/main" val="20000"/>
                    </a:ext>
                  </a:extLst>
                </a:gridCol>
                <a:gridCol w="381640">
                  <a:extLst>
                    <a:ext uri="{9D8B030D-6E8A-4147-A177-3AD203B41FA5}">
                      <a16:colId xmlns="" xmlns:a16="http://schemas.microsoft.com/office/drawing/2014/main" val="20001"/>
                    </a:ext>
                  </a:extLst>
                </a:gridCol>
              </a:tblGrid>
              <a:tr h="345741">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A B</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R</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279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0 0</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0</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0 1</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0</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2"/>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1 0</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0</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3"/>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1 1</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1</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graphicFrame>
        <p:nvGraphicFramePr>
          <p:cNvPr id="88091" name="Group 27"/>
          <p:cNvGraphicFramePr>
            <a:graphicFrameLocks noGrp="1"/>
          </p:cNvGraphicFramePr>
          <p:nvPr/>
        </p:nvGraphicFramePr>
        <p:xfrm>
          <a:off x="4952521" y="4800025"/>
          <a:ext cx="1067152" cy="1659053"/>
        </p:xfrm>
        <a:graphic>
          <a:graphicData uri="http://schemas.openxmlformats.org/drawingml/2006/table">
            <a:tbl>
              <a:tblPr/>
              <a:tblGrid>
                <a:gridCol w="685512">
                  <a:extLst>
                    <a:ext uri="{9D8B030D-6E8A-4147-A177-3AD203B41FA5}">
                      <a16:colId xmlns="" xmlns:a16="http://schemas.microsoft.com/office/drawing/2014/main" val="20000"/>
                    </a:ext>
                  </a:extLst>
                </a:gridCol>
                <a:gridCol w="381640">
                  <a:extLst>
                    <a:ext uri="{9D8B030D-6E8A-4147-A177-3AD203B41FA5}">
                      <a16:colId xmlns="" xmlns:a16="http://schemas.microsoft.com/office/drawing/2014/main" val="20001"/>
                    </a:ext>
                  </a:extLst>
                </a:gridCol>
              </a:tblGrid>
              <a:tr h="345741">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A B</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R</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279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0 0</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0</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0 1</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1</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2"/>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1 0</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1</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3"/>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1 1</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1</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graphicFrame>
        <p:nvGraphicFramePr>
          <p:cNvPr id="88110" name="Group 46"/>
          <p:cNvGraphicFramePr>
            <a:graphicFrameLocks noGrp="1"/>
          </p:cNvGraphicFramePr>
          <p:nvPr/>
        </p:nvGraphicFramePr>
        <p:xfrm>
          <a:off x="7696009" y="4800025"/>
          <a:ext cx="761841" cy="1002346"/>
        </p:xfrm>
        <a:graphic>
          <a:graphicData uri="http://schemas.openxmlformats.org/drawingml/2006/table">
            <a:tbl>
              <a:tblPr/>
              <a:tblGrid>
                <a:gridCol w="381641">
                  <a:extLst>
                    <a:ext uri="{9D8B030D-6E8A-4147-A177-3AD203B41FA5}">
                      <a16:colId xmlns="" xmlns:a16="http://schemas.microsoft.com/office/drawing/2014/main" val="20000"/>
                    </a:ext>
                  </a:extLst>
                </a:gridCol>
                <a:gridCol w="380200">
                  <a:extLst>
                    <a:ext uri="{9D8B030D-6E8A-4147-A177-3AD203B41FA5}">
                      <a16:colId xmlns="" xmlns:a16="http://schemas.microsoft.com/office/drawing/2014/main" val="20001"/>
                    </a:ext>
                  </a:extLst>
                </a:gridCol>
              </a:tblGrid>
              <a:tr h="345809">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A</a:t>
                      </a:r>
                    </a:p>
                  </a:txBody>
                  <a:tcPr marL="91438" marR="91438"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R</a:t>
                      </a:r>
                    </a:p>
                  </a:txBody>
                  <a:tcPr marL="91438" marR="91438"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28018">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0</a:t>
                      </a:r>
                    </a:p>
                  </a:txBody>
                  <a:tcPr marL="91438" marR="91438"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1</a:t>
                      </a:r>
                    </a:p>
                  </a:txBody>
                  <a:tcPr marL="91438" marR="91438"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328519">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1</a:t>
                      </a:r>
                    </a:p>
                  </a:txBody>
                  <a:tcPr marL="91438" marR="91438"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0</a:t>
                      </a:r>
                    </a:p>
                  </a:txBody>
                  <a:tcPr marL="91438" marR="91438"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86071" name="Rectangle 61"/>
          <p:cNvSpPr>
            <a:spLocks noGrp="1" noChangeArrowheads="1"/>
          </p:cNvSpPr>
          <p:nvPr>
            <p:ph type="title" idx="4294967295"/>
          </p:nvPr>
        </p:nvSpPr>
        <p:spPr>
          <a:xfrm>
            <a:off x="1752505" y="152657"/>
            <a:ext cx="4190840" cy="532856"/>
          </a:xfrm>
        </p:spPr>
        <p:txBody>
          <a:bodyPr/>
          <a:lstStyle/>
          <a:p>
            <a:pPr eaLnBrk="1"/>
            <a:r>
              <a:rPr lang="it-IT" altLang="en-US" sz="1633">
                <a:solidFill>
                  <a:schemeClr val="bg1"/>
                </a:solidFill>
              </a:rPr>
              <a:t>Hardware</a:t>
            </a: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34</a:t>
            </a:fld>
            <a:endParaRPr lang="it-IT"/>
          </a:p>
        </p:txBody>
      </p:sp>
    </p:spTree>
    <p:extLst>
      <p:ext uri="{BB962C8B-B14F-4D97-AF65-F5344CB8AC3E}">
        <p14:creationId xmlns:p14="http://schemas.microsoft.com/office/powerpoint/2010/main" val="2590742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2819656" y="305312"/>
            <a:ext cx="1065712" cy="58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8" tIns="45719" rIns="91438" bIns="45719">
            <a:spAutoFit/>
          </a:bodyPr>
          <a:lstStyle>
            <a:lvl1pPr defTabSz="1008063">
              <a:defRPr sz="2400">
                <a:solidFill>
                  <a:schemeClr val="bg1"/>
                </a:solidFill>
                <a:latin typeface="Times New Roman" panose="02020603050405020304" pitchFamily="18" charset="0"/>
              </a:defRPr>
            </a:lvl1pPr>
            <a:lvl2pPr marL="742950" indent="-285750" defTabSz="1008063">
              <a:defRPr sz="2400">
                <a:solidFill>
                  <a:schemeClr val="bg1"/>
                </a:solidFill>
                <a:latin typeface="Times New Roman" panose="02020603050405020304" pitchFamily="18" charset="0"/>
              </a:defRPr>
            </a:lvl2pPr>
            <a:lvl3pPr marL="1143000" indent="-228600" defTabSz="1008063">
              <a:defRPr sz="2400">
                <a:solidFill>
                  <a:schemeClr val="bg1"/>
                </a:solidFill>
                <a:latin typeface="Times New Roman" panose="02020603050405020304" pitchFamily="18" charset="0"/>
              </a:defRPr>
            </a:lvl3pPr>
            <a:lvl4pPr marL="1600200" indent="-228600" defTabSz="1008063">
              <a:defRPr sz="2400">
                <a:solidFill>
                  <a:schemeClr val="bg1"/>
                </a:solidFill>
                <a:latin typeface="Times New Roman" panose="02020603050405020304" pitchFamily="18" charset="0"/>
              </a:defRPr>
            </a:lvl4pPr>
            <a:lvl5pPr marL="2057400" indent="-228600" defTabSz="1008063">
              <a:defRPr sz="2400">
                <a:solidFill>
                  <a:schemeClr val="bg1"/>
                </a:solidFill>
                <a:latin typeface="Times New Roman" panose="02020603050405020304" pitchFamily="18" charset="0"/>
              </a:defRPr>
            </a:lvl5pPr>
            <a:lvl6pPr marL="2514600" indent="-228600" defTabSz="10080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10080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10080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1008063"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3175">
                <a:solidFill>
                  <a:srgbClr val="FF0000"/>
                </a:solidFill>
                <a:latin typeface="Tahoma" panose="020B0604030504040204" pitchFamily="34" charset="0"/>
              </a:rPr>
              <a:t>AND</a:t>
            </a:r>
            <a:endParaRPr lang="it-IT" altLang="en-US" sz="3175">
              <a:solidFill>
                <a:schemeClr val="tx1"/>
              </a:solidFill>
              <a:latin typeface="Tahoma" panose="020B0604030504040204" pitchFamily="34" charset="0"/>
            </a:endParaRPr>
          </a:p>
        </p:txBody>
      </p:sp>
      <p:sp>
        <p:nvSpPr>
          <p:cNvPr id="88067" name="Text Box 3"/>
          <p:cNvSpPr txBox="1">
            <a:spLocks noChangeArrowheads="1"/>
          </p:cNvSpPr>
          <p:nvPr/>
        </p:nvSpPr>
        <p:spPr bwMode="auto">
          <a:xfrm>
            <a:off x="6324985" y="305312"/>
            <a:ext cx="761840" cy="58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8" tIns="45719" rIns="91438" bIns="45719">
            <a:spAutoFit/>
          </a:bodyPr>
          <a:lstStyle>
            <a:lvl1pPr defTabSz="1008063">
              <a:defRPr sz="2400">
                <a:solidFill>
                  <a:schemeClr val="bg1"/>
                </a:solidFill>
                <a:latin typeface="Times New Roman" panose="02020603050405020304" pitchFamily="18" charset="0"/>
              </a:defRPr>
            </a:lvl1pPr>
            <a:lvl2pPr marL="742950" indent="-285750" defTabSz="1008063">
              <a:defRPr sz="2400">
                <a:solidFill>
                  <a:schemeClr val="bg1"/>
                </a:solidFill>
                <a:latin typeface="Times New Roman" panose="02020603050405020304" pitchFamily="18" charset="0"/>
              </a:defRPr>
            </a:lvl2pPr>
            <a:lvl3pPr marL="1143000" indent="-228600" defTabSz="1008063">
              <a:defRPr sz="2400">
                <a:solidFill>
                  <a:schemeClr val="bg1"/>
                </a:solidFill>
                <a:latin typeface="Times New Roman" panose="02020603050405020304" pitchFamily="18" charset="0"/>
              </a:defRPr>
            </a:lvl3pPr>
            <a:lvl4pPr marL="1600200" indent="-228600" defTabSz="1008063">
              <a:defRPr sz="2400">
                <a:solidFill>
                  <a:schemeClr val="bg1"/>
                </a:solidFill>
                <a:latin typeface="Times New Roman" panose="02020603050405020304" pitchFamily="18" charset="0"/>
              </a:defRPr>
            </a:lvl4pPr>
            <a:lvl5pPr marL="2057400" indent="-228600" defTabSz="1008063">
              <a:defRPr sz="2400">
                <a:solidFill>
                  <a:schemeClr val="bg1"/>
                </a:solidFill>
                <a:latin typeface="Times New Roman" panose="02020603050405020304" pitchFamily="18" charset="0"/>
              </a:defRPr>
            </a:lvl5pPr>
            <a:lvl6pPr marL="2514600" indent="-228600" defTabSz="10080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10080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10080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1008063"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3175">
                <a:solidFill>
                  <a:srgbClr val="FF0000"/>
                </a:solidFill>
                <a:latin typeface="Tahoma" panose="020B0604030504040204" pitchFamily="34" charset="0"/>
              </a:rPr>
              <a:t>OR</a:t>
            </a:r>
            <a:endParaRPr lang="it-IT" altLang="en-US" sz="3175">
              <a:solidFill>
                <a:schemeClr val="tx1"/>
              </a:solidFill>
              <a:latin typeface="Tahoma" panose="020B0604030504040204" pitchFamily="34" charset="0"/>
            </a:endParaRPr>
          </a:p>
        </p:txBody>
      </p:sp>
      <p:sp>
        <p:nvSpPr>
          <p:cNvPr id="88068" name="Text Box 4"/>
          <p:cNvSpPr txBox="1">
            <a:spLocks noChangeArrowheads="1"/>
          </p:cNvSpPr>
          <p:nvPr/>
        </p:nvSpPr>
        <p:spPr bwMode="auto">
          <a:xfrm>
            <a:off x="8839489" y="305312"/>
            <a:ext cx="1067152" cy="58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8" tIns="45719" rIns="91438" bIns="45719">
            <a:spAutoFit/>
          </a:bodyPr>
          <a:lstStyle>
            <a:lvl1pPr defTabSz="1008063">
              <a:defRPr sz="2400">
                <a:solidFill>
                  <a:schemeClr val="bg1"/>
                </a:solidFill>
                <a:latin typeface="Times New Roman" panose="02020603050405020304" pitchFamily="18" charset="0"/>
              </a:defRPr>
            </a:lvl1pPr>
            <a:lvl2pPr marL="742950" indent="-285750" defTabSz="1008063">
              <a:defRPr sz="2400">
                <a:solidFill>
                  <a:schemeClr val="bg1"/>
                </a:solidFill>
                <a:latin typeface="Times New Roman" panose="02020603050405020304" pitchFamily="18" charset="0"/>
              </a:defRPr>
            </a:lvl2pPr>
            <a:lvl3pPr marL="1143000" indent="-228600" defTabSz="1008063">
              <a:defRPr sz="2400">
                <a:solidFill>
                  <a:schemeClr val="bg1"/>
                </a:solidFill>
                <a:latin typeface="Times New Roman" panose="02020603050405020304" pitchFamily="18" charset="0"/>
              </a:defRPr>
            </a:lvl3pPr>
            <a:lvl4pPr marL="1600200" indent="-228600" defTabSz="1008063">
              <a:defRPr sz="2400">
                <a:solidFill>
                  <a:schemeClr val="bg1"/>
                </a:solidFill>
                <a:latin typeface="Times New Roman" panose="02020603050405020304" pitchFamily="18" charset="0"/>
              </a:defRPr>
            </a:lvl4pPr>
            <a:lvl5pPr marL="2057400" indent="-228600" defTabSz="1008063">
              <a:defRPr sz="2400">
                <a:solidFill>
                  <a:schemeClr val="bg1"/>
                </a:solidFill>
                <a:latin typeface="Times New Roman" panose="02020603050405020304" pitchFamily="18" charset="0"/>
              </a:defRPr>
            </a:lvl5pPr>
            <a:lvl6pPr marL="2514600" indent="-228600" defTabSz="10080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10080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10080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1008063"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3175">
                <a:solidFill>
                  <a:srgbClr val="FF0000"/>
                </a:solidFill>
                <a:latin typeface="Tahoma" panose="020B0604030504040204" pitchFamily="34" charset="0"/>
              </a:rPr>
              <a:t>NOT</a:t>
            </a:r>
            <a:endParaRPr lang="it-IT" altLang="en-US" sz="3175">
              <a:solidFill>
                <a:schemeClr val="tx1"/>
              </a:solidFill>
              <a:latin typeface="Tahoma" panose="020B0604030504040204" pitchFamily="34" charset="0"/>
            </a:endParaRPr>
          </a:p>
        </p:txBody>
      </p:sp>
      <p:graphicFrame>
        <p:nvGraphicFramePr>
          <p:cNvPr id="90117" name="Group 5"/>
          <p:cNvGraphicFramePr>
            <a:graphicFrameLocks noGrp="1"/>
          </p:cNvGraphicFramePr>
          <p:nvPr/>
        </p:nvGraphicFramePr>
        <p:xfrm>
          <a:off x="1905161" y="1143481"/>
          <a:ext cx="2894704" cy="1659053"/>
        </p:xfrm>
        <a:graphic>
          <a:graphicData uri="http://schemas.openxmlformats.org/drawingml/2006/table">
            <a:tbl>
              <a:tblPr/>
              <a:tblGrid>
                <a:gridCol w="1752664">
                  <a:extLst>
                    <a:ext uri="{9D8B030D-6E8A-4147-A177-3AD203B41FA5}">
                      <a16:colId xmlns="" xmlns:a16="http://schemas.microsoft.com/office/drawing/2014/main" val="20000"/>
                    </a:ext>
                  </a:extLst>
                </a:gridCol>
                <a:gridCol w="1142040">
                  <a:extLst>
                    <a:ext uri="{9D8B030D-6E8A-4147-A177-3AD203B41FA5}">
                      <a16:colId xmlns="" xmlns:a16="http://schemas.microsoft.com/office/drawing/2014/main" val="20001"/>
                    </a:ext>
                  </a:extLst>
                </a:gridCol>
              </a:tblGrid>
              <a:tr h="345741">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A     B</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A AND B</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279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falso falso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falso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falso vero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falso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2"/>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vero  falso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falso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3"/>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vero  vero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vero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graphicFrame>
        <p:nvGraphicFramePr>
          <p:cNvPr id="90136" name="Group 24"/>
          <p:cNvGraphicFramePr>
            <a:graphicFrameLocks noGrp="1"/>
          </p:cNvGraphicFramePr>
          <p:nvPr/>
        </p:nvGraphicFramePr>
        <p:xfrm>
          <a:off x="5257833" y="1143481"/>
          <a:ext cx="2819816" cy="1659053"/>
        </p:xfrm>
        <a:graphic>
          <a:graphicData uri="http://schemas.openxmlformats.org/drawingml/2006/table">
            <a:tbl>
              <a:tblPr/>
              <a:tblGrid>
                <a:gridCol w="1752664">
                  <a:extLst>
                    <a:ext uri="{9D8B030D-6E8A-4147-A177-3AD203B41FA5}">
                      <a16:colId xmlns="" xmlns:a16="http://schemas.microsoft.com/office/drawing/2014/main" val="20000"/>
                    </a:ext>
                  </a:extLst>
                </a:gridCol>
                <a:gridCol w="1067152">
                  <a:extLst>
                    <a:ext uri="{9D8B030D-6E8A-4147-A177-3AD203B41FA5}">
                      <a16:colId xmlns="" xmlns:a16="http://schemas.microsoft.com/office/drawing/2014/main" val="20001"/>
                    </a:ext>
                  </a:extLst>
                </a:gridCol>
              </a:tblGrid>
              <a:tr h="345741">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A     B</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A OR B</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279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falso falso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falso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falso vero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vero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2"/>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vero  falso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vero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3"/>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vero  vero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vero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graphicFrame>
        <p:nvGraphicFramePr>
          <p:cNvPr id="90155" name="Group 43"/>
          <p:cNvGraphicFramePr>
            <a:graphicFrameLocks noGrp="1"/>
          </p:cNvGraphicFramePr>
          <p:nvPr/>
        </p:nvGraphicFramePr>
        <p:xfrm>
          <a:off x="8457849" y="1143481"/>
          <a:ext cx="1828992" cy="1002346"/>
        </p:xfrm>
        <a:graphic>
          <a:graphicData uri="http://schemas.openxmlformats.org/drawingml/2006/table">
            <a:tbl>
              <a:tblPr/>
              <a:tblGrid>
                <a:gridCol w="914496">
                  <a:extLst>
                    <a:ext uri="{9D8B030D-6E8A-4147-A177-3AD203B41FA5}">
                      <a16:colId xmlns="" xmlns:a16="http://schemas.microsoft.com/office/drawing/2014/main" val="20000"/>
                    </a:ext>
                  </a:extLst>
                </a:gridCol>
                <a:gridCol w="914496">
                  <a:extLst>
                    <a:ext uri="{9D8B030D-6E8A-4147-A177-3AD203B41FA5}">
                      <a16:colId xmlns="" xmlns:a16="http://schemas.microsoft.com/office/drawing/2014/main" val="20001"/>
                    </a:ext>
                  </a:extLst>
                </a:gridCol>
              </a:tblGrid>
              <a:tr h="345809">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A</a:t>
                      </a:r>
                    </a:p>
                  </a:txBody>
                  <a:tcPr marL="91438" marR="91438"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NOT A</a:t>
                      </a:r>
                    </a:p>
                  </a:txBody>
                  <a:tcPr marL="91438" marR="91438"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28018">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falso</a:t>
                      </a:r>
                    </a:p>
                  </a:txBody>
                  <a:tcPr marL="91438" marR="91438"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vero</a:t>
                      </a:r>
                    </a:p>
                  </a:txBody>
                  <a:tcPr marL="91438" marR="91438"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328519">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vero</a:t>
                      </a:r>
                    </a:p>
                  </a:txBody>
                  <a:tcPr marL="91438" marR="91438"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falso</a:t>
                      </a:r>
                    </a:p>
                  </a:txBody>
                  <a:tcPr marL="91438" marR="91438"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grpSp>
        <p:nvGrpSpPr>
          <p:cNvPr id="90170" name="Group 58"/>
          <p:cNvGrpSpPr>
            <a:grpSpLocks/>
          </p:cNvGrpSpPr>
          <p:nvPr/>
        </p:nvGrpSpPr>
        <p:grpSpPr bwMode="auto">
          <a:xfrm>
            <a:off x="2438017" y="3276345"/>
            <a:ext cx="7735052" cy="3220178"/>
            <a:chOff x="576" y="2064"/>
            <a:chExt cx="4872" cy="2028"/>
          </a:xfrm>
        </p:grpSpPr>
        <p:grpSp>
          <p:nvGrpSpPr>
            <p:cNvPr id="88117" name="Group 59"/>
            <p:cNvGrpSpPr>
              <a:grpSpLocks/>
            </p:cNvGrpSpPr>
            <p:nvPr/>
          </p:nvGrpSpPr>
          <p:grpSpPr bwMode="auto">
            <a:xfrm>
              <a:off x="768" y="2064"/>
              <a:ext cx="672" cy="1160"/>
              <a:chOff x="768" y="2064"/>
              <a:chExt cx="672" cy="1160"/>
            </a:xfrm>
          </p:grpSpPr>
          <p:sp>
            <p:nvSpPr>
              <p:cNvPr id="88155" name="Rectangle 60"/>
              <p:cNvSpPr>
                <a:spLocks noChangeArrowheads="1"/>
              </p:cNvSpPr>
              <p:nvPr/>
            </p:nvSpPr>
            <p:spPr bwMode="auto">
              <a:xfrm>
                <a:off x="1200" y="253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a:t>
                </a:r>
              </a:p>
            </p:txBody>
          </p:sp>
          <p:sp>
            <p:nvSpPr>
              <p:cNvPr id="88156" name="Rectangle 61"/>
              <p:cNvSpPr>
                <a:spLocks noChangeArrowheads="1"/>
              </p:cNvSpPr>
              <p:nvPr/>
            </p:nvSpPr>
            <p:spPr bwMode="auto">
              <a:xfrm>
                <a:off x="768" y="253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0 1</a:t>
                </a:r>
              </a:p>
            </p:txBody>
          </p:sp>
          <p:sp>
            <p:nvSpPr>
              <p:cNvPr id="88157" name="Rectangle 62"/>
              <p:cNvSpPr>
                <a:spLocks noChangeArrowheads="1"/>
              </p:cNvSpPr>
              <p:nvPr/>
            </p:nvSpPr>
            <p:spPr bwMode="auto">
              <a:xfrm>
                <a:off x="1200" y="299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a:t>
                </a:r>
              </a:p>
            </p:txBody>
          </p:sp>
          <p:sp>
            <p:nvSpPr>
              <p:cNvPr id="88158" name="Rectangle 63"/>
              <p:cNvSpPr>
                <a:spLocks noChangeArrowheads="1"/>
              </p:cNvSpPr>
              <p:nvPr/>
            </p:nvSpPr>
            <p:spPr bwMode="auto">
              <a:xfrm>
                <a:off x="768" y="299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1 1</a:t>
                </a:r>
              </a:p>
            </p:txBody>
          </p:sp>
          <p:sp>
            <p:nvSpPr>
              <p:cNvPr id="88159" name="Rectangle 64"/>
              <p:cNvSpPr>
                <a:spLocks noChangeArrowheads="1"/>
              </p:cNvSpPr>
              <p:nvPr/>
            </p:nvSpPr>
            <p:spPr bwMode="auto">
              <a:xfrm>
                <a:off x="1200" y="276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a:t>
                </a:r>
              </a:p>
            </p:txBody>
          </p:sp>
          <p:sp>
            <p:nvSpPr>
              <p:cNvPr id="88160" name="Rectangle 65"/>
              <p:cNvSpPr>
                <a:spLocks noChangeArrowheads="1"/>
              </p:cNvSpPr>
              <p:nvPr/>
            </p:nvSpPr>
            <p:spPr bwMode="auto">
              <a:xfrm>
                <a:off x="768" y="276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1 0</a:t>
                </a:r>
              </a:p>
            </p:txBody>
          </p:sp>
          <p:sp>
            <p:nvSpPr>
              <p:cNvPr id="88161" name="Rectangle 66"/>
              <p:cNvSpPr>
                <a:spLocks noChangeArrowheads="1"/>
              </p:cNvSpPr>
              <p:nvPr/>
            </p:nvSpPr>
            <p:spPr bwMode="auto">
              <a:xfrm>
                <a:off x="1200" y="230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a:t>
                </a:r>
              </a:p>
            </p:txBody>
          </p:sp>
          <p:sp>
            <p:nvSpPr>
              <p:cNvPr id="88162" name="Rectangle 67"/>
              <p:cNvSpPr>
                <a:spLocks noChangeArrowheads="1"/>
              </p:cNvSpPr>
              <p:nvPr/>
            </p:nvSpPr>
            <p:spPr bwMode="auto">
              <a:xfrm>
                <a:off x="768" y="230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0 0</a:t>
                </a:r>
              </a:p>
            </p:txBody>
          </p:sp>
          <p:sp>
            <p:nvSpPr>
              <p:cNvPr id="88163" name="Rectangle 68"/>
              <p:cNvSpPr>
                <a:spLocks noChangeArrowheads="1"/>
              </p:cNvSpPr>
              <p:nvPr/>
            </p:nvSpPr>
            <p:spPr bwMode="auto">
              <a:xfrm>
                <a:off x="1200" y="2064"/>
                <a:ext cx="24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R</a:t>
                </a:r>
              </a:p>
            </p:txBody>
          </p:sp>
          <p:sp>
            <p:nvSpPr>
              <p:cNvPr id="88164" name="Rectangle 69"/>
              <p:cNvSpPr>
                <a:spLocks noChangeArrowheads="1"/>
              </p:cNvSpPr>
              <p:nvPr/>
            </p:nvSpPr>
            <p:spPr bwMode="auto">
              <a:xfrm>
                <a:off x="768" y="2064"/>
                <a:ext cx="43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A B</a:t>
                </a:r>
              </a:p>
            </p:txBody>
          </p:sp>
          <p:sp>
            <p:nvSpPr>
              <p:cNvPr id="88165" name="Line 70"/>
              <p:cNvSpPr>
                <a:spLocks noChangeShapeType="1"/>
              </p:cNvSpPr>
              <p:nvPr/>
            </p:nvSpPr>
            <p:spPr bwMode="auto">
              <a:xfrm>
                <a:off x="768" y="2064"/>
                <a:ext cx="67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66" name="Line 71"/>
              <p:cNvSpPr>
                <a:spLocks noChangeShapeType="1"/>
              </p:cNvSpPr>
              <p:nvPr/>
            </p:nvSpPr>
            <p:spPr bwMode="auto">
              <a:xfrm>
                <a:off x="768" y="2304"/>
                <a:ext cx="6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67" name="Line 72"/>
              <p:cNvSpPr>
                <a:spLocks noChangeShapeType="1"/>
              </p:cNvSpPr>
              <p:nvPr/>
            </p:nvSpPr>
            <p:spPr bwMode="auto">
              <a:xfrm>
                <a:off x="768" y="3224"/>
                <a:ext cx="6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68" name="Line 73"/>
              <p:cNvSpPr>
                <a:spLocks noChangeShapeType="1"/>
              </p:cNvSpPr>
              <p:nvPr/>
            </p:nvSpPr>
            <p:spPr bwMode="auto">
              <a:xfrm>
                <a:off x="1200" y="2064"/>
                <a:ext cx="0" cy="11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69" name="Line 74"/>
              <p:cNvSpPr>
                <a:spLocks noChangeShapeType="1"/>
              </p:cNvSpPr>
              <p:nvPr/>
            </p:nvSpPr>
            <p:spPr bwMode="auto">
              <a:xfrm>
                <a:off x="768" y="2304"/>
                <a:ext cx="0" cy="9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70" name="Line 75"/>
              <p:cNvSpPr>
                <a:spLocks noChangeShapeType="1"/>
              </p:cNvSpPr>
              <p:nvPr/>
            </p:nvSpPr>
            <p:spPr bwMode="auto">
              <a:xfrm>
                <a:off x="768" y="2064"/>
                <a:ext cx="0" cy="24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71" name="Line 76"/>
              <p:cNvSpPr>
                <a:spLocks noChangeShapeType="1"/>
              </p:cNvSpPr>
              <p:nvPr/>
            </p:nvSpPr>
            <p:spPr bwMode="auto">
              <a:xfrm>
                <a:off x="1440" y="2304"/>
                <a:ext cx="0" cy="9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72" name="Line 77"/>
              <p:cNvSpPr>
                <a:spLocks noChangeShapeType="1"/>
              </p:cNvSpPr>
              <p:nvPr/>
            </p:nvSpPr>
            <p:spPr bwMode="auto">
              <a:xfrm>
                <a:off x="1440" y="2064"/>
                <a:ext cx="0" cy="24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grpSp>
        <p:grpSp>
          <p:nvGrpSpPr>
            <p:cNvPr id="88118" name="Group 78"/>
            <p:cNvGrpSpPr>
              <a:grpSpLocks/>
            </p:cNvGrpSpPr>
            <p:nvPr/>
          </p:nvGrpSpPr>
          <p:grpSpPr bwMode="auto">
            <a:xfrm>
              <a:off x="2880" y="2064"/>
              <a:ext cx="672" cy="1160"/>
              <a:chOff x="2880" y="2064"/>
              <a:chExt cx="672" cy="1160"/>
            </a:xfrm>
          </p:grpSpPr>
          <p:sp>
            <p:nvSpPr>
              <p:cNvPr id="88137" name="Rectangle 79"/>
              <p:cNvSpPr>
                <a:spLocks noChangeArrowheads="1"/>
              </p:cNvSpPr>
              <p:nvPr/>
            </p:nvSpPr>
            <p:spPr bwMode="auto">
              <a:xfrm>
                <a:off x="3312" y="253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a:t>
                </a:r>
              </a:p>
            </p:txBody>
          </p:sp>
          <p:sp>
            <p:nvSpPr>
              <p:cNvPr id="88138" name="Rectangle 80"/>
              <p:cNvSpPr>
                <a:spLocks noChangeArrowheads="1"/>
              </p:cNvSpPr>
              <p:nvPr/>
            </p:nvSpPr>
            <p:spPr bwMode="auto">
              <a:xfrm>
                <a:off x="2880" y="253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0 1</a:t>
                </a:r>
              </a:p>
            </p:txBody>
          </p:sp>
          <p:sp>
            <p:nvSpPr>
              <p:cNvPr id="88139" name="Rectangle 81"/>
              <p:cNvSpPr>
                <a:spLocks noChangeArrowheads="1"/>
              </p:cNvSpPr>
              <p:nvPr/>
            </p:nvSpPr>
            <p:spPr bwMode="auto">
              <a:xfrm>
                <a:off x="3312" y="299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a:t>
                </a:r>
              </a:p>
            </p:txBody>
          </p:sp>
          <p:sp>
            <p:nvSpPr>
              <p:cNvPr id="88140" name="Rectangle 82"/>
              <p:cNvSpPr>
                <a:spLocks noChangeArrowheads="1"/>
              </p:cNvSpPr>
              <p:nvPr/>
            </p:nvSpPr>
            <p:spPr bwMode="auto">
              <a:xfrm>
                <a:off x="2880" y="299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1 1</a:t>
                </a:r>
              </a:p>
            </p:txBody>
          </p:sp>
          <p:sp>
            <p:nvSpPr>
              <p:cNvPr id="88141" name="Rectangle 83"/>
              <p:cNvSpPr>
                <a:spLocks noChangeArrowheads="1"/>
              </p:cNvSpPr>
              <p:nvPr/>
            </p:nvSpPr>
            <p:spPr bwMode="auto">
              <a:xfrm>
                <a:off x="3312" y="276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a:t>
                </a:r>
              </a:p>
            </p:txBody>
          </p:sp>
          <p:sp>
            <p:nvSpPr>
              <p:cNvPr id="88142" name="Rectangle 84"/>
              <p:cNvSpPr>
                <a:spLocks noChangeArrowheads="1"/>
              </p:cNvSpPr>
              <p:nvPr/>
            </p:nvSpPr>
            <p:spPr bwMode="auto">
              <a:xfrm>
                <a:off x="2880" y="276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1 0</a:t>
                </a:r>
              </a:p>
            </p:txBody>
          </p:sp>
          <p:sp>
            <p:nvSpPr>
              <p:cNvPr id="88143" name="Rectangle 85"/>
              <p:cNvSpPr>
                <a:spLocks noChangeArrowheads="1"/>
              </p:cNvSpPr>
              <p:nvPr/>
            </p:nvSpPr>
            <p:spPr bwMode="auto">
              <a:xfrm>
                <a:off x="3312" y="230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a:t>
                </a:r>
              </a:p>
            </p:txBody>
          </p:sp>
          <p:sp>
            <p:nvSpPr>
              <p:cNvPr id="88144" name="Rectangle 86"/>
              <p:cNvSpPr>
                <a:spLocks noChangeArrowheads="1"/>
              </p:cNvSpPr>
              <p:nvPr/>
            </p:nvSpPr>
            <p:spPr bwMode="auto">
              <a:xfrm>
                <a:off x="2880" y="230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0 0</a:t>
                </a:r>
              </a:p>
            </p:txBody>
          </p:sp>
          <p:sp>
            <p:nvSpPr>
              <p:cNvPr id="88145" name="Rectangle 87"/>
              <p:cNvSpPr>
                <a:spLocks noChangeArrowheads="1"/>
              </p:cNvSpPr>
              <p:nvPr/>
            </p:nvSpPr>
            <p:spPr bwMode="auto">
              <a:xfrm>
                <a:off x="3312" y="2064"/>
                <a:ext cx="24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R</a:t>
                </a:r>
              </a:p>
            </p:txBody>
          </p:sp>
          <p:sp>
            <p:nvSpPr>
              <p:cNvPr id="88146" name="Rectangle 88"/>
              <p:cNvSpPr>
                <a:spLocks noChangeArrowheads="1"/>
              </p:cNvSpPr>
              <p:nvPr/>
            </p:nvSpPr>
            <p:spPr bwMode="auto">
              <a:xfrm>
                <a:off x="2880" y="2064"/>
                <a:ext cx="43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A B</a:t>
                </a:r>
              </a:p>
            </p:txBody>
          </p:sp>
          <p:sp>
            <p:nvSpPr>
              <p:cNvPr id="88147" name="Line 89"/>
              <p:cNvSpPr>
                <a:spLocks noChangeShapeType="1"/>
              </p:cNvSpPr>
              <p:nvPr/>
            </p:nvSpPr>
            <p:spPr bwMode="auto">
              <a:xfrm>
                <a:off x="2880" y="2064"/>
                <a:ext cx="67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48" name="Line 90"/>
              <p:cNvSpPr>
                <a:spLocks noChangeShapeType="1"/>
              </p:cNvSpPr>
              <p:nvPr/>
            </p:nvSpPr>
            <p:spPr bwMode="auto">
              <a:xfrm>
                <a:off x="2880" y="2304"/>
                <a:ext cx="6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49" name="Line 91"/>
              <p:cNvSpPr>
                <a:spLocks noChangeShapeType="1"/>
              </p:cNvSpPr>
              <p:nvPr/>
            </p:nvSpPr>
            <p:spPr bwMode="auto">
              <a:xfrm>
                <a:off x="2880" y="3224"/>
                <a:ext cx="6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50" name="Line 92"/>
              <p:cNvSpPr>
                <a:spLocks noChangeShapeType="1"/>
              </p:cNvSpPr>
              <p:nvPr/>
            </p:nvSpPr>
            <p:spPr bwMode="auto">
              <a:xfrm>
                <a:off x="3312" y="2064"/>
                <a:ext cx="0" cy="11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51" name="Line 93"/>
              <p:cNvSpPr>
                <a:spLocks noChangeShapeType="1"/>
              </p:cNvSpPr>
              <p:nvPr/>
            </p:nvSpPr>
            <p:spPr bwMode="auto">
              <a:xfrm>
                <a:off x="2880" y="2304"/>
                <a:ext cx="0" cy="9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52" name="Line 94"/>
              <p:cNvSpPr>
                <a:spLocks noChangeShapeType="1"/>
              </p:cNvSpPr>
              <p:nvPr/>
            </p:nvSpPr>
            <p:spPr bwMode="auto">
              <a:xfrm>
                <a:off x="2880" y="2064"/>
                <a:ext cx="0" cy="24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53" name="Line 95"/>
              <p:cNvSpPr>
                <a:spLocks noChangeShapeType="1"/>
              </p:cNvSpPr>
              <p:nvPr/>
            </p:nvSpPr>
            <p:spPr bwMode="auto">
              <a:xfrm>
                <a:off x="3552" y="2304"/>
                <a:ext cx="0" cy="9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54" name="Line 96"/>
              <p:cNvSpPr>
                <a:spLocks noChangeShapeType="1"/>
              </p:cNvSpPr>
              <p:nvPr/>
            </p:nvSpPr>
            <p:spPr bwMode="auto">
              <a:xfrm>
                <a:off x="3552" y="2064"/>
                <a:ext cx="0" cy="24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grpSp>
        <p:grpSp>
          <p:nvGrpSpPr>
            <p:cNvPr id="88119" name="Group 97"/>
            <p:cNvGrpSpPr>
              <a:grpSpLocks/>
            </p:cNvGrpSpPr>
            <p:nvPr/>
          </p:nvGrpSpPr>
          <p:grpSpPr bwMode="auto">
            <a:xfrm>
              <a:off x="4704" y="2064"/>
              <a:ext cx="480" cy="700"/>
              <a:chOff x="4704" y="2064"/>
              <a:chExt cx="480" cy="700"/>
            </a:xfrm>
          </p:grpSpPr>
          <p:sp>
            <p:nvSpPr>
              <p:cNvPr id="88123" name="Rectangle 98"/>
              <p:cNvSpPr>
                <a:spLocks noChangeArrowheads="1"/>
              </p:cNvSpPr>
              <p:nvPr/>
            </p:nvSpPr>
            <p:spPr bwMode="auto">
              <a:xfrm>
                <a:off x="4944" y="253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a:t>
                </a:r>
              </a:p>
            </p:txBody>
          </p:sp>
          <p:sp>
            <p:nvSpPr>
              <p:cNvPr id="88124" name="Rectangle 99"/>
              <p:cNvSpPr>
                <a:spLocks noChangeArrowheads="1"/>
              </p:cNvSpPr>
              <p:nvPr/>
            </p:nvSpPr>
            <p:spPr bwMode="auto">
              <a:xfrm>
                <a:off x="4704" y="253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a:t>
                </a:r>
              </a:p>
            </p:txBody>
          </p:sp>
          <p:sp>
            <p:nvSpPr>
              <p:cNvPr id="88125" name="Rectangle 100"/>
              <p:cNvSpPr>
                <a:spLocks noChangeArrowheads="1"/>
              </p:cNvSpPr>
              <p:nvPr/>
            </p:nvSpPr>
            <p:spPr bwMode="auto">
              <a:xfrm>
                <a:off x="4944" y="230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a:t>
                </a:r>
              </a:p>
            </p:txBody>
          </p:sp>
          <p:sp>
            <p:nvSpPr>
              <p:cNvPr id="88126" name="Rectangle 101"/>
              <p:cNvSpPr>
                <a:spLocks noChangeArrowheads="1"/>
              </p:cNvSpPr>
              <p:nvPr/>
            </p:nvSpPr>
            <p:spPr bwMode="auto">
              <a:xfrm>
                <a:off x="4704" y="230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a:t>
                </a:r>
              </a:p>
            </p:txBody>
          </p:sp>
          <p:sp>
            <p:nvSpPr>
              <p:cNvPr id="88127" name="Rectangle 102"/>
              <p:cNvSpPr>
                <a:spLocks noChangeArrowheads="1"/>
              </p:cNvSpPr>
              <p:nvPr/>
            </p:nvSpPr>
            <p:spPr bwMode="auto">
              <a:xfrm>
                <a:off x="4944" y="2064"/>
                <a:ext cx="24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R</a:t>
                </a:r>
              </a:p>
            </p:txBody>
          </p:sp>
          <p:sp>
            <p:nvSpPr>
              <p:cNvPr id="88128" name="Rectangle 103"/>
              <p:cNvSpPr>
                <a:spLocks noChangeArrowheads="1"/>
              </p:cNvSpPr>
              <p:nvPr/>
            </p:nvSpPr>
            <p:spPr bwMode="auto">
              <a:xfrm>
                <a:off x="4704" y="2064"/>
                <a:ext cx="24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A</a:t>
                </a:r>
              </a:p>
            </p:txBody>
          </p:sp>
          <p:sp>
            <p:nvSpPr>
              <p:cNvPr id="88129" name="Line 104"/>
              <p:cNvSpPr>
                <a:spLocks noChangeShapeType="1"/>
              </p:cNvSpPr>
              <p:nvPr/>
            </p:nvSpPr>
            <p:spPr bwMode="auto">
              <a:xfrm>
                <a:off x="4704" y="2064"/>
                <a:ext cx="48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30" name="Line 105"/>
              <p:cNvSpPr>
                <a:spLocks noChangeShapeType="1"/>
              </p:cNvSpPr>
              <p:nvPr/>
            </p:nvSpPr>
            <p:spPr bwMode="auto">
              <a:xfrm>
                <a:off x="4704" y="2304"/>
                <a:ext cx="4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31" name="Line 106"/>
              <p:cNvSpPr>
                <a:spLocks noChangeShapeType="1"/>
              </p:cNvSpPr>
              <p:nvPr/>
            </p:nvSpPr>
            <p:spPr bwMode="auto">
              <a:xfrm>
                <a:off x="4704" y="2764"/>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32" name="Line 107"/>
              <p:cNvSpPr>
                <a:spLocks noChangeShapeType="1"/>
              </p:cNvSpPr>
              <p:nvPr/>
            </p:nvSpPr>
            <p:spPr bwMode="auto">
              <a:xfrm>
                <a:off x="4944" y="2064"/>
                <a:ext cx="0" cy="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33" name="Line 108"/>
              <p:cNvSpPr>
                <a:spLocks noChangeShapeType="1"/>
              </p:cNvSpPr>
              <p:nvPr/>
            </p:nvSpPr>
            <p:spPr bwMode="auto">
              <a:xfrm>
                <a:off x="4704" y="2304"/>
                <a:ext cx="0" cy="46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34" name="Line 109"/>
              <p:cNvSpPr>
                <a:spLocks noChangeShapeType="1"/>
              </p:cNvSpPr>
              <p:nvPr/>
            </p:nvSpPr>
            <p:spPr bwMode="auto">
              <a:xfrm>
                <a:off x="4704" y="2064"/>
                <a:ext cx="0" cy="24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35" name="Line 110"/>
              <p:cNvSpPr>
                <a:spLocks noChangeShapeType="1"/>
              </p:cNvSpPr>
              <p:nvPr/>
            </p:nvSpPr>
            <p:spPr bwMode="auto">
              <a:xfrm>
                <a:off x="5184" y="2304"/>
                <a:ext cx="0" cy="46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88136" name="Line 111"/>
              <p:cNvSpPr>
                <a:spLocks noChangeShapeType="1"/>
              </p:cNvSpPr>
              <p:nvPr/>
            </p:nvSpPr>
            <p:spPr bwMode="auto">
              <a:xfrm>
                <a:off x="5184" y="2064"/>
                <a:ext cx="0" cy="24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grpSp>
        <p:graphicFrame>
          <p:nvGraphicFramePr>
            <p:cNvPr id="88120" name="Object 112"/>
            <p:cNvGraphicFramePr>
              <a:graphicFrameLocks noChangeAspect="1"/>
            </p:cNvGraphicFramePr>
            <p:nvPr/>
          </p:nvGraphicFramePr>
          <p:xfrm>
            <a:off x="576" y="3216"/>
            <a:ext cx="1080" cy="876"/>
          </p:xfrm>
          <a:graphic>
            <a:graphicData uri="http://schemas.openxmlformats.org/presentationml/2006/ole">
              <mc:AlternateContent xmlns:mc="http://schemas.openxmlformats.org/markup-compatibility/2006">
                <mc:Choice xmlns:v="urn:schemas-microsoft-com:vml" Requires="v">
                  <p:oleObj spid="_x0000_s2077" name="Immagine" r:id="rId4" imgW="1716212" imgH="1389097" progId="Word.Picture.8">
                    <p:embed/>
                  </p:oleObj>
                </mc:Choice>
                <mc:Fallback>
                  <p:oleObj name="Immagine" r:id="rId4" imgW="1716212" imgH="1389097"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3216"/>
                          <a:ext cx="1080" cy="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121" name="Object 113"/>
            <p:cNvGraphicFramePr>
              <a:graphicFrameLocks noChangeAspect="1"/>
            </p:cNvGraphicFramePr>
            <p:nvPr/>
          </p:nvGraphicFramePr>
          <p:xfrm>
            <a:off x="2784" y="3216"/>
            <a:ext cx="990" cy="834"/>
          </p:xfrm>
          <a:graphic>
            <a:graphicData uri="http://schemas.openxmlformats.org/presentationml/2006/ole">
              <mc:AlternateContent xmlns:mc="http://schemas.openxmlformats.org/markup-compatibility/2006">
                <mc:Choice xmlns:v="urn:schemas-microsoft-com:vml" Requires="v">
                  <p:oleObj spid="_x0000_s2078" name="Immagine" r:id="rId6" imgW="1573194" imgH="1322152" progId="Word.Picture.8">
                    <p:embed/>
                  </p:oleObj>
                </mc:Choice>
                <mc:Fallback>
                  <p:oleObj name="Immagine" r:id="rId6" imgW="1573194" imgH="1322152"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4" y="3216"/>
                          <a:ext cx="990" cy="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122" name="Object 114"/>
            <p:cNvGraphicFramePr>
              <a:graphicFrameLocks noChangeAspect="1"/>
            </p:cNvGraphicFramePr>
            <p:nvPr/>
          </p:nvGraphicFramePr>
          <p:xfrm>
            <a:off x="4368" y="3216"/>
            <a:ext cx="1080" cy="876"/>
          </p:xfrm>
          <a:graphic>
            <a:graphicData uri="http://schemas.openxmlformats.org/presentationml/2006/ole">
              <mc:AlternateContent xmlns:mc="http://schemas.openxmlformats.org/markup-compatibility/2006">
                <mc:Choice xmlns:v="urn:schemas-microsoft-com:vml" Requires="v">
                  <p:oleObj spid="_x0000_s2079" name="Immagine" r:id="rId8" imgW="1716212" imgH="1389097" progId="Word.Picture.8">
                    <p:embed/>
                  </p:oleObj>
                </mc:Choice>
                <mc:Fallback>
                  <p:oleObj name="Immagine" r:id="rId8" imgW="1716212" imgH="1389097" progId="Word.Picture.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8" y="3216"/>
                          <a:ext cx="1080" cy="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35</a:t>
            </a:fld>
            <a:endParaRPr lang="it-IT"/>
          </a:p>
        </p:txBody>
      </p:sp>
    </p:spTree>
    <p:extLst>
      <p:ext uri="{BB962C8B-B14F-4D97-AF65-F5344CB8AC3E}">
        <p14:creationId xmlns:p14="http://schemas.microsoft.com/office/powerpoint/2010/main" val="158762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0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3276185" y="305312"/>
            <a:ext cx="1372464" cy="58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8" tIns="45719" rIns="91438" bIns="45719">
            <a:spAutoFit/>
          </a:bodyPr>
          <a:lstStyle>
            <a:lvl1pPr defTabSz="1008063">
              <a:defRPr sz="2400">
                <a:solidFill>
                  <a:schemeClr val="bg1"/>
                </a:solidFill>
                <a:latin typeface="Times New Roman" panose="02020603050405020304" pitchFamily="18" charset="0"/>
              </a:defRPr>
            </a:lvl1pPr>
            <a:lvl2pPr marL="742950" indent="-285750" defTabSz="1008063">
              <a:defRPr sz="2400">
                <a:solidFill>
                  <a:schemeClr val="bg1"/>
                </a:solidFill>
                <a:latin typeface="Times New Roman" panose="02020603050405020304" pitchFamily="18" charset="0"/>
              </a:defRPr>
            </a:lvl2pPr>
            <a:lvl3pPr marL="1143000" indent="-228600" defTabSz="1008063">
              <a:defRPr sz="2400">
                <a:solidFill>
                  <a:schemeClr val="bg1"/>
                </a:solidFill>
                <a:latin typeface="Times New Roman" panose="02020603050405020304" pitchFamily="18" charset="0"/>
              </a:defRPr>
            </a:lvl3pPr>
            <a:lvl4pPr marL="1600200" indent="-228600" defTabSz="1008063">
              <a:defRPr sz="2400">
                <a:solidFill>
                  <a:schemeClr val="bg1"/>
                </a:solidFill>
                <a:latin typeface="Times New Roman" panose="02020603050405020304" pitchFamily="18" charset="0"/>
              </a:defRPr>
            </a:lvl4pPr>
            <a:lvl5pPr marL="2057400" indent="-228600" defTabSz="1008063">
              <a:defRPr sz="2400">
                <a:solidFill>
                  <a:schemeClr val="bg1"/>
                </a:solidFill>
                <a:latin typeface="Times New Roman" panose="02020603050405020304" pitchFamily="18" charset="0"/>
              </a:defRPr>
            </a:lvl5pPr>
            <a:lvl6pPr marL="2514600" indent="-228600" defTabSz="10080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10080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10080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1008063"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3175">
                <a:solidFill>
                  <a:srgbClr val="FF0000"/>
                </a:solidFill>
                <a:latin typeface="Tahoma" panose="020B0604030504040204" pitchFamily="34" charset="0"/>
              </a:rPr>
              <a:t>NAND</a:t>
            </a:r>
            <a:endParaRPr lang="it-IT" altLang="en-US" sz="3175">
              <a:solidFill>
                <a:schemeClr val="tx1"/>
              </a:solidFill>
              <a:latin typeface="Tahoma" panose="020B0604030504040204" pitchFamily="34" charset="0"/>
            </a:endParaRPr>
          </a:p>
        </p:txBody>
      </p:sp>
      <p:sp>
        <p:nvSpPr>
          <p:cNvPr id="90115" name="Text Box 3"/>
          <p:cNvSpPr txBox="1">
            <a:spLocks noChangeArrowheads="1"/>
          </p:cNvSpPr>
          <p:nvPr/>
        </p:nvSpPr>
        <p:spPr bwMode="auto">
          <a:xfrm>
            <a:off x="7772337" y="305312"/>
            <a:ext cx="1143480" cy="58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8" tIns="45719" rIns="91438" bIns="45719">
            <a:spAutoFit/>
          </a:bodyPr>
          <a:lstStyle>
            <a:lvl1pPr defTabSz="1008063">
              <a:defRPr sz="2400">
                <a:solidFill>
                  <a:schemeClr val="bg1"/>
                </a:solidFill>
                <a:latin typeface="Times New Roman" panose="02020603050405020304" pitchFamily="18" charset="0"/>
              </a:defRPr>
            </a:lvl1pPr>
            <a:lvl2pPr marL="742950" indent="-285750" defTabSz="1008063">
              <a:defRPr sz="2400">
                <a:solidFill>
                  <a:schemeClr val="bg1"/>
                </a:solidFill>
                <a:latin typeface="Times New Roman" panose="02020603050405020304" pitchFamily="18" charset="0"/>
              </a:defRPr>
            </a:lvl2pPr>
            <a:lvl3pPr marL="1143000" indent="-228600" defTabSz="1008063">
              <a:defRPr sz="2400">
                <a:solidFill>
                  <a:schemeClr val="bg1"/>
                </a:solidFill>
                <a:latin typeface="Times New Roman" panose="02020603050405020304" pitchFamily="18" charset="0"/>
              </a:defRPr>
            </a:lvl3pPr>
            <a:lvl4pPr marL="1600200" indent="-228600" defTabSz="1008063">
              <a:defRPr sz="2400">
                <a:solidFill>
                  <a:schemeClr val="bg1"/>
                </a:solidFill>
                <a:latin typeface="Times New Roman" panose="02020603050405020304" pitchFamily="18" charset="0"/>
              </a:defRPr>
            </a:lvl4pPr>
            <a:lvl5pPr marL="2057400" indent="-228600" defTabSz="1008063">
              <a:defRPr sz="2400">
                <a:solidFill>
                  <a:schemeClr val="bg1"/>
                </a:solidFill>
                <a:latin typeface="Times New Roman" panose="02020603050405020304" pitchFamily="18" charset="0"/>
              </a:defRPr>
            </a:lvl5pPr>
            <a:lvl6pPr marL="2514600" indent="-228600" defTabSz="10080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10080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10080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1008063"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3175">
                <a:solidFill>
                  <a:srgbClr val="FF0000"/>
                </a:solidFill>
                <a:latin typeface="Tahoma" panose="020B0604030504040204" pitchFamily="34" charset="0"/>
              </a:rPr>
              <a:t>NOR</a:t>
            </a:r>
            <a:endParaRPr lang="it-IT" altLang="en-US" sz="3175">
              <a:solidFill>
                <a:schemeClr val="tx1"/>
              </a:solidFill>
              <a:latin typeface="Tahoma" panose="020B0604030504040204" pitchFamily="34" charset="0"/>
            </a:endParaRPr>
          </a:p>
        </p:txBody>
      </p:sp>
      <p:graphicFrame>
        <p:nvGraphicFramePr>
          <p:cNvPr id="92164" name="Group 4"/>
          <p:cNvGraphicFramePr>
            <a:graphicFrameLocks noGrp="1"/>
          </p:cNvGraphicFramePr>
          <p:nvPr/>
        </p:nvGraphicFramePr>
        <p:xfrm>
          <a:off x="2361688" y="1143481"/>
          <a:ext cx="3048800" cy="1659053"/>
        </p:xfrm>
        <a:graphic>
          <a:graphicData uri="http://schemas.openxmlformats.org/drawingml/2006/table">
            <a:tbl>
              <a:tblPr/>
              <a:tblGrid>
                <a:gridCol w="1752664">
                  <a:extLst>
                    <a:ext uri="{9D8B030D-6E8A-4147-A177-3AD203B41FA5}">
                      <a16:colId xmlns="" xmlns:a16="http://schemas.microsoft.com/office/drawing/2014/main" val="20000"/>
                    </a:ext>
                  </a:extLst>
                </a:gridCol>
                <a:gridCol w="1296136">
                  <a:extLst>
                    <a:ext uri="{9D8B030D-6E8A-4147-A177-3AD203B41FA5}">
                      <a16:colId xmlns="" xmlns:a16="http://schemas.microsoft.com/office/drawing/2014/main" val="20001"/>
                    </a:ext>
                  </a:extLst>
                </a:gridCol>
              </a:tblGrid>
              <a:tr h="345741">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A     B</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A NAND B</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279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falso falso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vero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falso vero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vero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2"/>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vero  falso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vero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3"/>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vero  vero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falso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graphicFrame>
        <p:nvGraphicFramePr>
          <p:cNvPr id="92183" name="Group 23"/>
          <p:cNvGraphicFramePr>
            <a:graphicFrameLocks noGrp="1"/>
          </p:cNvGraphicFramePr>
          <p:nvPr/>
        </p:nvGraphicFramePr>
        <p:xfrm>
          <a:off x="6705184" y="1143481"/>
          <a:ext cx="2972472" cy="1659053"/>
        </p:xfrm>
        <a:graphic>
          <a:graphicData uri="http://schemas.openxmlformats.org/drawingml/2006/table">
            <a:tbl>
              <a:tblPr/>
              <a:tblGrid>
                <a:gridCol w="1752664">
                  <a:extLst>
                    <a:ext uri="{9D8B030D-6E8A-4147-A177-3AD203B41FA5}">
                      <a16:colId xmlns="" xmlns:a16="http://schemas.microsoft.com/office/drawing/2014/main" val="20000"/>
                    </a:ext>
                  </a:extLst>
                </a:gridCol>
                <a:gridCol w="1219808">
                  <a:extLst>
                    <a:ext uri="{9D8B030D-6E8A-4147-A177-3AD203B41FA5}">
                      <a16:colId xmlns="" xmlns:a16="http://schemas.microsoft.com/office/drawing/2014/main" val="20001"/>
                    </a:ext>
                  </a:extLst>
                </a:gridCol>
              </a:tblGrid>
              <a:tr h="345741">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A     B</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A NOR B</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279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falso falso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vero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falso vero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falso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2"/>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vero  falso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falso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3"/>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vero  vero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falso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grpSp>
        <p:nvGrpSpPr>
          <p:cNvPr id="92202" name="Group 42"/>
          <p:cNvGrpSpPr>
            <a:grpSpLocks/>
          </p:cNvGrpSpPr>
          <p:nvPr/>
        </p:nvGrpSpPr>
        <p:grpSpPr bwMode="auto">
          <a:xfrm>
            <a:off x="2667000" y="3276345"/>
            <a:ext cx="6140805" cy="3220178"/>
            <a:chOff x="720" y="2064"/>
            <a:chExt cx="3868" cy="2028"/>
          </a:xfrm>
        </p:grpSpPr>
        <p:grpSp>
          <p:nvGrpSpPr>
            <p:cNvPr id="90151" name="Group 43"/>
            <p:cNvGrpSpPr>
              <a:grpSpLocks/>
            </p:cNvGrpSpPr>
            <p:nvPr/>
          </p:nvGrpSpPr>
          <p:grpSpPr bwMode="auto">
            <a:xfrm>
              <a:off x="1056" y="2064"/>
              <a:ext cx="672" cy="1160"/>
              <a:chOff x="768" y="2064"/>
              <a:chExt cx="672" cy="1160"/>
            </a:xfrm>
          </p:grpSpPr>
          <p:sp>
            <p:nvSpPr>
              <p:cNvPr id="90173" name="Rectangle 44"/>
              <p:cNvSpPr>
                <a:spLocks noChangeArrowheads="1"/>
              </p:cNvSpPr>
              <p:nvPr/>
            </p:nvSpPr>
            <p:spPr bwMode="auto">
              <a:xfrm>
                <a:off x="1200" y="253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a:t>
                </a:r>
              </a:p>
            </p:txBody>
          </p:sp>
          <p:sp>
            <p:nvSpPr>
              <p:cNvPr id="90174" name="Rectangle 45"/>
              <p:cNvSpPr>
                <a:spLocks noChangeArrowheads="1"/>
              </p:cNvSpPr>
              <p:nvPr/>
            </p:nvSpPr>
            <p:spPr bwMode="auto">
              <a:xfrm>
                <a:off x="768" y="253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0 1</a:t>
                </a:r>
              </a:p>
            </p:txBody>
          </p:sp>
          <p:sp>
            <p:nvSpPr>
              <p:cNvPr id="90175" name="Rectangle 46"/>
              <p:cNvSpPr>
                <a:spLocks noChangeArrowheads="1"/>
              </p:cNvSpPr>
              <p:nvPr/>
            </p:nvSpPr>
            <p:spPr bwMode="auto">
              <a:xfrm>
                <a:off x="1200" y="299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a:t>
                </a:r>
              </a:p>
            </p:txBody>
          </p:sp>
          <p:sp>
            <p:nvSpPr>
              <p:cNvPr id="90176" name="Rectangle 47"/>
              <p:cNvSpPr>
                <a:spLocks noChangeArrowheads="1"/>
              </p:cNvSpPr>
              <p:nvPr/>
            </p:nvSpPr>
            <p:spPr bwMode="auto">
              <a:xfrm>
                <a:off x="768" y="299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1 1</a:t>
                </a:r>
              </a:p>
            </p:txBody>
          </p:sp>
          <p:sp>
            <p:nvSpPr>
              <p:cNvPr id="90177" name="Rectangle 48"/>
              <p:cNvSpPr>
                <a:spLocks noChangeArrowheads="1"/>
              </p:cNvSpPr>
              <p:nvPr/>
            </p:nvSpPr>
            <p:spPr bwMode="auto">
              <a:xfrm>
                <a:off x="1200" y="276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a:t>
                </a:r>
              </a:p>
            </p:txBody>
          </p:sp>
          <p:sp>
            <p:nvSpPr>
              <p:cNvPr id="90178" name="Rectangle 49"/>
              <p:cNvSpPr>
                <a:spLocks noChangeArrowheads="1"/>
              </p:cNvSpPr>
              <p:nvPr/>
            </p:nvSpPr>
            <p:spPr bwMode="auto">
              <a:xfrm>
                <a:off x="768" y="276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1 0</a:t>
                </a:r>
              </a:p>
            </p:txBody>
          </p:sp>
          <p:sp>
            <p:nvSpPr>
              <p:cNvPr id="90179" name="Rectangle 50"/>
              <p:cNvSpPr>
                <a:spLocks noChangeArrowheads="1"/>
              </p:cNvSpPr>
              <p:nvPr/>
            </p:nvSpPr>
            <p:spPr bwMode="auto">
              <a:xfrm>
                <a:off x="1200" y="230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a:t>
                </a:r>
              </a:p>
            </p:txBody>
          </p:sp>
          <p:sp>
            <p:nvSpPr>
              <p:cNvPr id="90180" name="Rectangle 51"/>
              <p:cNvSpPr>
                <a:spLocks noChangeArrowheads="1"/>
              </p:cNvSpPr>
              <p:nvPr/>
            </p:nvSpPr>
            <p:spPr bwMode="auto">
              <a:xfrm>
                <a:off x="768" y="230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0 0</a:t>
                </a:r>
              </a:p>
            </p:txBody>
          </p:sp>
          <p:sp>
            <p:nvSpPr>
              <p:cNvPr id="90181" name="Rectangle 52"/>
              <p:cNvSpPr>
                <a:spLocks noChangeArrowheads="1"/>
              </p:cNvSpPr>
              <p:nvPr/>
            </p:nvSpPr>
            <p:spPr bwMode="auto">
              <a:xfrm>
                <a:off x="1200" y="2064"/>
                <a:ext cx="24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R</a:t>
                </a:r>
              </a:p>
            </p:txBody>
          </p:sp>
          <p:sp>
            <p:nvSpPr>
              <p:cNvPr id="90182" name="Rectangle 53"/>
              <p:cNvSpPr>
                <a:spLocks noChangeArrowheads="1"/>
              </p:cNvSpPr>
              <p:nvPr/>
            </p:nvSpPr>
            <p:spPr bwMode="auto">
              <a:xfrm>
                <a:off x="768" y="2064"/>
                <a:ext cx="43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A B</a:t>
                </a:r>
              </a:p>
            </p:txBody>
          </p:sp>
          <p:sp>
            <p:nvSpPr>
              <p:cNvPr id="90183" name="Line 54"/>
              <p:cNvSpPr>
                <a:spLocks noChangeShapeType="1"/>
              </p:cNvSpPr>
              <p:nvPr/>
            </p:nvSpPr>
            <p:spPr bwMode="auto">
              <a:xfrm>
                <a:off x="768" y="2064"/>
                <a:ext cx="67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0184" name="Line 55"/>
              <p:cNvSpPr>
                <a:spLocks noChangeShapeType="1"/>
              </p:cNvSpPr>
              <p:nvPr/>
            </p:nvSpPr>
            <p:spPr bwMode="auto">
              <a:xfrm>
                <a:off x="768" y="2304"/>
                <a:ext cx="6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0185" name="Line 56"/>
              <p:cNvSpPr>
                <a:spLocks noChangeShapeType="1"/>
              </p:cNvSpPr>
              <p:nvPr/>
            </p:nvSpPr>
            <p:spPr bwMode="auto">
              <a:xfrm>
                <a:off x="768" y="3224"/>
                <a:ext cx="6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0186" name="Line 57"/>
              <p:cNvSpPr>
                <a:spLocks noChangeShapeType="1"/>
              </p:cNvSpPr>
              <p:nvPr/>
            </p:nvSpPr>
            <p:spPr bwMode="auto">
              <a:xfrm>
                <a:off x="1200" y="2064"/>
                <a:ext cx="0" cy="11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0187" name="Line 58"/>
              <p:cNvSpPr>
                <a:spLocks noChangeShapeType="1"/>
              </p:cNvSpPr>
              <p:nvPr/>
            </p:nvSpPr>
            <p:spPr bwMode="auto">
              <a:xfrm>
                <a:off x="768" y="2304"/>
                <a:ext cx="0" cy="9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0188" name="Line 59"/>
              <p:cNvSpPr>
                <a:spLocks noChangeShapeType="1"/>
              </p:cNvSpPr>
              <p:nvPr/>
            </p:nvSpPr>
            <p:spPr bwMode="auto">
              <a:xfrm>
                <a:off x="768" y="2064"/>
                <a:ext cx="0" cy="24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0189" name="Line 60"/>
              <p:cNvSpPr>
                <a:spLocks noChangeShapeType="1"/>
              </p:cNvSpPr>
              <p:nvPr/>
            </p:nvSpPr>
            <p:spPr bwMode="auto">
              <a:xfrm>
                <a:off x="1440" y="2304"/>
                <a:ext cx="0" cy="9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0190" name="Line 61"/>
              <p:cNvSpPr>
                <a:spLocks noChangeShapeType="1"/>
              </p:cNvSpPr>
              <p:nvPr/>
            </p:nvSpPr>
            <p:spPr bwMode="auto">
              <a:xfrm>
                <a:off x="1440" y="2064"/>
                <a:ext cx="0" cy="24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grpSp>
        <p:grpSp>
          <p:nvGrpSpPr>
            <p:cNvPr id="90152" name="Group 62"/>
            <p:cNvGrpSpPr>
              <a:grpSpLocks/>
            </p:cNvGrpSpPr>
            <p:nvPr/>
          </p:nvGrpSpPr>
          <p:grpSpPr bwMode="auto">
            <a:xfrm>
              <a:off x="3792" y="2064"/>
              <a:ext cx="672" cy="1160"/>
              <a:chOff x="2880" y="2064"/>
              <a:chExt cx="672" cy="1160"/>
            </a:xfrm>
          </p:grpSpPr>
          <p:sp>
            <p:nvSpPr>
              <p:cNvPr id="90155" name="Rectangle 63"/>
              <p:cNvSpPr>
                <a:spLocks noChangeArrowheads="1"/>
              </p:cNvSpPr>
              <p:nvPr/>
            </p:nvSpPr>
            <p:spPr bwMode="auto">
              <a:xfrm>
                <a:off x="3312" y="253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a:t>
                </a:r>
              </a:p>
            </p:txBody>
          </p:sp>
          <p:sp>
            <p:nvSpPr>
              <p:cNvPr id="90156" name="Rectangle 64"/>
              <p:cNvSpPr>
                <a:spLocks noChangeArrowheads="1"/>
              </p:cNvSpPr>
              <p:nvPr/>
            </p:nvSpPr>
            <p:spPr bwMode="auto">
              <a:xfrm>
                <a:off x="2880" y="253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0 1</a:t>
                </a:r>
              </a:p>
            </p:txBody>
          </p:sp>
          <p:sp>
            <p:nvSpPr>
              <p:cNvPr id="90157" name="Rectangle 65"/>
              <p:cNvSpPr>
                <a:spLocks noChangeArrowheads="1"/>
              </p:cNvSpPr>
              <p:nvPr/>
            </p:nvSpPr>
            <p:spPr bwMode="auto">
              <a:xfrm>
                <a:off x="3312" y="299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a:t>
                </a:r>
              </a:p>
            </p:txBody>
          </p:sp>
          <p:sp>
            <p:nvSpPr>
              <p:cNvPr id="90158" name="Rectangle 66"/>
              <p:cNvSpPr>
                <a:spLocks noChangeArrowheads="1"/>
              </p:cNvSpPr>
              <p:nvPr/>
            </p:nvSpPr>
            <p:spPr bwMode="auto">
              <a:xfrm>
                <a:off x="2880" y="299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1 1</a:t>
                </a:r>
              </a:p>
            </p:txBody>
          </p:sp>
          <p:sp>
            <p:nvSpPr>
              <p:cNvPr id="90159" name="Rectangle 67"/>
              <p:cNvSpPr>
                <a:spLocks noChangeArrowheads="1"/>
              </p:cNvSpPr>
              <p:nvPr/>
            </p:nvSpPr>
            <p:spPr bwMode="auto">
              <a:xfrm>
                <a:off x="3312" y="276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a:t>
                </a:r>
              </a:p>
            </p:txBody>
          </p:sp>
          <p:sp>
            <p:nvSpPr>
              <p:cNvPr id="90160" name="Rectangle 68"/>
              <p:cNvSpPr>
                <a:spLocks noChangeArrowheads="1"/>
              </p:cNvSpPr>
              <p:nvPr/>
            </p:nvSpPr>
            <p:spPr bwMode="auto">
              <a:xfrm>
                <a:off x="2880" y="276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1 0</a:t>
                </a:r>
              </a:p>
            </p:txBody>
          </p:sp>
          <p:sp>
            <p:nvSpPr>
              <p:cNvPr id="90161" name="Rectangle 69"/>
              <p:cNvSpPr>
                <a:spLocks noChangeArrowheads="1"/>
              </p:cNvSpPr>
              <p:nvPr/>
            </p:nvSpPr>
            <p:spPr bwMode="auto">
              <a:xfrm>
                <a:off x="3312" y="230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a:t>
                </a:r>
              </a:p>
            </p:txBody>
          </p:sp>
          <p:sp>
            <p:nvSpPr>
              <p:cNvPr id="90162" name="Rectangle 70"/>
              <p:cNvSpPr>
                <a:spLocks noChangeArrowheads="1"/>
              </p:cNvSpPr>
              <p:nvPr/>
            </p:nvSpPr>
            <p:spPr bwMode="auto">
              <a:xfrm>
                <a:off x="2880" y="230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0 0</a:t>
                </a:r>
              </a:p>
            </p:txBody>
          </p:sp>
          <p:sp>
            <p:nvSpPr>
              <p:cNvPr id="90163" name="Rectangle 71"/>
              <p:cNvSpPr>
                <a:spLocks noChangeArrowheads="1"/>
              </p:cNvSpPr>
              <p:nvPr/>
            </p:nvSpPr>
            <p:spPr bwMode="auto">
              <a:xfrm>
                <a:off x="3312" y="2064"/>
                <a:ext cx="24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R</a:t>
                </a:r>
              </a:p>
            </p:txBody>
          </p:sp>
          <p:sp>
            <p:nvSpPr>
              <p:cNvPr id="90164" name="Rectangle 72"/>
              <p:cNvSpPr>
                <a:spLocks noChangeArrowheads="1"/>
              </p:cNvSpPr>
              <p:nvPr/>
            </p:nvSpPr>
            <p:spPr bwMode="auto">
              <a:xfrm>
                <a:off x="2880" y="2064"/>
                <a:ext cx="43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A B</a:t>
                </a:r>
              </a:p>
            </p:txBody>
          </p:sp>
          <p:sp>
            <p:nvSpPr>
              <p:cNvPr id="90165" name="Line 73"/>
              <p:cNvSpPr>
                <a:spLocks noChangeShapeType="1"/>
              </p:cNvSpPr>
              <p:nvPr/>
            </p:nvSpPr>
            <p:spPr bwMode="auto">
              <a:xfrm>
                <a:off x="2880" y="2064"/>
                <a:ext cx="67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0166" name="Line 74"/>
              <p:cNvSpPr>
                <a:spLocks noChangeShapeType="1"/>
              </p:cNvSpPr>
              <p:nvPr/>
            </p:nvSpPr>
            <p:spPr bwMode="auto">
              <a:xfrm>
                <a:off x="2880" y="2304"/>
                <a:ext cx="6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0167" name="Line 75"/>
              <p:cNvSpPr>
                <a:spLocks noChangeShapeType="1"/>
              </p:cNvSpPr>
              <p:nvPr/>
            </p:nvSpPr>
            <p:spPr bwMode="auto">
              <a:xfrm>
                <a:off x="2880" y="3224"/>
                <a:ext cx="6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0168" name="Line 76"/>
              <p:cNvSpPr>
                <a:spLocks noChangeShapeType="1"/>
              </p:cNvSpPr>
              <p:nvPr/>
            </p:nvSpPr>
            <p:spPr bwMode="auto">
              <a:xfrm>
                <a:off x="3312" y="2064"/>
                <a:ext cx="0" cy="11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0169" name="Line 77"/>
              <p:cNvSpPr>
                <a:spLocks noChangeShapeType="1"/>
              </p:cNvSpPr>
              <p:nvPr/>
            </p:nvSpPr>
            <p:spPr bwMode="auto">
              <a:xfrm>
                <a:off x="2880" y="2304"/>
                <a:ext cx="0" cy="9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0170" name="Line 78"/>
              <p:cNvSpPr>
                <a:spLocks noChangeShapeType="1"/>
              </p:cNvSpPr>
              <p:nvPr/>
            </p:nvSpPr>
            <p:spPr bwMode="auto">
              <a:xfrm>
                <a:off x="2880" y="2064"/>
                <a:ext cx="0" cy="24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0171" name="Line 79"/>
              <p:cNvSpPr>
                <a:spLocks noChangeShapeType="1"/>
              </p:cNvSpPr>
              <p:nvPr/>
            </p:nvSpPr>
            <p:spPr bwMode="auto">
              <a:xfrm>
                <a:off x="3552" y="2304"/>
                <a:ext cx="0" cy="9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0172" name="Line 80"/>
              <p:cNvSpPr>
                <a:spLocks noChangeShapeType="1"/>
              </p:cNvSpPr>
              <p:nvPr/>
            </p:nvSpPr>
            <p:spPr bwMode="auto">
              <a:xfrm>
                <a:off x="3552" y="2064"/>
                <a:ext cx="0" cy="24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grpSp>
        <p:graphicFrame>
          <p:nvGraphicFramePr>
            <p:cNvPr id="90153" name="Object 81"/>
            <p:cNvGraphicFramePr>
              <a:graphicFrameLocks noChangeAspect="1"/>
            </p:cNvGraphicFramePr>
            <p:nvPr/>
          </p:nvGraphicFramePr>
          <p:xfrm>
            <a:off x="720" y="3216"/>
            <a:ext cx="1262" cy="876"/>
          </p:xfrm>
          <a:graphic>
            <a:graphicData uri="http://schemas.openxmlformats.org/presentationml/2006/ole">
              <mc:AlternateContent xmlns:mc="http://schemas.openxmlformats.org/markup-compatibility/2006">
                <mc:Choice xmlns:v="urn:schemas-microsoft-com:vml" Requires="v">
                  <p:oleObj spid="_x0000_s3092" name="Immagine" r:id="rId4" imgW="2003768" imgH="1389097" progId="Word.Picture.8">
                    <p:embed/>
                  </p:oleObj>
                </mc:Choice>
                <mc:Fallback>
                  <p:oleObj name="Immagine" r:id="rId4" imgW="2003768" imgH="1389097"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 y="3216"/>
                          <a:ext cx="1262" cy="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54" name="Object 82"/>
            <p:cNvGraphicFramePr>
              <a:graphicFrameLocks noChangeAspect="1"/>
            </p:cNvGraphicFramePr>
            <p:nvPr/>
          </p:nvGraphicFramePr>
          <p:xfrm>
            <a:off x="3507" y="3216"/>
            <a:ext cx="1081" cy="834"/>
          </p:xfrm>
          <a:graphic>
            <a:graphicData uri="http://schemas.openxmlformats.org/presentationml/2006/ole">
              <mc:AlternateContent xmlns:mc="http://schemas.openxmlformats.org/markup-compatibility/2006">
                <mc:Choice xmlns:v="urn:schemas-microsoft-com:vml" Requires="v">
                  <p:oleObj spid="_x0000_s3093" name="Immagine" r:id="rId6" imgW="1717733" imgH="1322152" progId="Word.Picture.8">
                    <p:embed/>
                  </p:oleObj>
                </mc:Choice>
                <mc:Fallback>
                  <p:oleObj name="Immagine" r:id="rId6" imgW="1717733" imgH="1322152"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7" y="3216"/>
                          <a:ext cx="1081" cy="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36</a:t>
            </a:fld>
            <a:endParaRPr lang="it-IT"/>
          </a:p>
        </p:txBody>
      </p:sp>
    </p:spTree>
    <p:extLst>
      <p:ext uri="{BB962C8B-B14F-4D97-AF65-F5344CB8AC3E}">
        <p14:creationId xmlns:p14="http://schemas.microsoft.com/office/powerpoint/2010/main" val="3388295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2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276185" y="305312"/>
            <a:ext cx="4975722" cy="58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8" tIns="45719" rIns="91438" bIns="45719">
            <a:spAutoFit/>
          </a:bodyPr>
          <a:lstStyle>
            <a:lvl1pPr defTabSz="1008063">
              <a:defRPr sz="2400">
                <a:solidFill>
                  <a:schemeClr val="bg1"/>
                </a:solidFill>
                <a:latin typeface="Times New Roman" panose="02020603050405020304" pitchFamily="18" charset="0"/>
              </a:defRPr>
            </a:lvl1pPr>
            <a:lvl2pPr marL="742950" indent="-285750" defTabSz="1008063">
              <a:defRPr sz="2400">
                <a:solidFill>
                  <a:schemeClr val="bg1"/>
                </a:solidFill>
                <a:latin typeface="Times New Roman" panose="02020603050405020304" pitchFamily="18" charset="0"/>
              </a:defRPr>
            </a:lvl2pPr>
            <a:lvl3pPr marL="1143000" indent="-228600" defTabSz="1008063">
              <a:defRPr sz="2400">
                <a:solidFill>
                  <a:schemeClr val="bg1"/>
                </a:solidFill>
                <a:latin typeface="Times New Roman" panose="02020603050405020304" pitchFamily="18" charset="0"/>
              </a:defRPr>
            </a:lvl3pPr>
            <a:lvl4pPr marL="1600200" indent="-228600" defTabSz="1008063">
              <a:defRPr sz="2400">
                <a:solidFill>
                  <a:schemeClr val="bg1"/>
                </a:solidFill>
                <a:latin typeface="Times New Roman" panose="02020603050405020304" pitchFamily="18" charset="0"/>
              </a:defRPr>
            </a:lvl4pPr>
            <a:lvl5pPr marL="2057400" indent="-228600" defTabSz="1008063">
              <a:defRPr sz="2400">
                <a:solidFill>
                  <a:schemeClr val="bg1"/>
                </a:solidFill>
                <a:latin typeface="Times New Roman" panose="02020603050405020304" pitchFamily="18" charset="0"/>
              </a:defRPr>
            </a:lvl5pPr>
            <a:lvl6pPr marL="2514600" indent="-228600" defTabSz="10080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10080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10080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1008063"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3175">
                <a:solidFill>
                  <a:srgbClr val="FF0000"/>
                </a:solidFill>
                <a:latin typeface="Tahoma" panose="020B0604030504040204" pitchFamily="34" charset="0"/>
              </a:rPr>
              <a:t>XOR ( EXclusive OR )</a:t>
            </a:r>
            <a:endParaRPr lang="it-IT" altLang="en-US" sz="3175">
              <a:solidFill>
                <a:schemeClr val="tx1"/>
              </a:solidFill>
              <a:latin typeface="Tahoma" panose="020B0604030504040204" pitchFamily="34" charset="0"/>
            </a:endParaRPr>
          </a:p>
        </p:txBody>
      </p:sp>
      <p:graphicFrame>
        <p:nvGraphicFramePr>
          <p:cNvPr id="94211" name="Group 3"/>
          <p:cNvGraphicFramePr>
            <a:graphicFrameLocks noGrp="1"/>
          </p:cNvGraphicFramePr>
          <p:nvPr/>
        </p:nvGraphicFramePr>
        <p:xfrm>
          <a:off x="4202201" y="1535202"/>
          <a:ext cx="3048800" cy="1659053"/>
        </p:xfrm>
        <a:graphic>
          <a:graphicData uri="http://schemas.openxmlformats.org/drawingml/2006/table">
            <a:tbl>
              <a:tblPr/>
              <a:tblGrid>
                <a:gridCol w="1752664">
                  <a:extLst>
                    <a:ext uri="{9D8B030D-6E8A-4147-A177-3AD203B41FA5}">
                      <a16:colId xmlns="" xmlns:a16="http://schemas.microsoft.com/office/drawing/2014/main" val="20000"/>
                    </a:ext>
                  </a:extLst>
                </a:gridCol>
                <a:gridCol w="1296136">
                  <a:extLst>
                    <a:ext uri="{9D8B030D-6E8A-4147-A177-3AD203B41FA5}">
                      <a16:colId xmlns="" xmlns:a16="http://schemas.microsoft.com/office/drawing/2014/main" val="20001"/>
                    </a:ext>
                  </a:extLst>
                </a:gridCol>
              </a:tblGrid>
              <a:tr h="345741">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A     B</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A XOR B</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279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falso falso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falso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falso vero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vero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2"/>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vero  falso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vero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 xmlns:a16="http://schemas.microsoft.com/office/drawing/2014/main" val="10003"/>
                  </a:ext>
                </a:extLst>
              </a:tr>
              <a:tr h="328453">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vero  vero</a:t>
                      </a:r>
                    </a:p>
                  </a:txBody>
                  <a:tcPr marL="91438" marR="91438"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600" b="0" i="0" u="none" strike="noStrike" cap="none" normalizeH="0" baseline="0">
                          <a:ln>
                            <a:noFill/>
                          </a:ln>
                          <a:solidFill>
                            <a:srgbClr val="000000"/>
                          </a:solidFill>
                          <a:effectLst/>
                          <a:latin typeface="Courier New" pitchFamily="49" charset="0"/>
                        </a:rPr>
                        <a:t> falso</a:t>
                      </a:r>
                    </a:p>
                  </a:txBody>
                  <a:tcPr marL="91438" marR="91438"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grpSp>
        <p:nvGrpSpPr>
          <p:cNvPr id="92180" name="Group 22"/>
          <p:cNvGrpSpPr>
            <a:grpSpLocks/>
          </p:cNvGrpSpPr>
          <p:nvPr/>
        </p:nvGrpSpPr>
        <p:grpSpPr bwMode="auto">
          <a:xfrm>
            <a:off x="4462870" y="3689668"/>
            <a:ext cx="1960045" cy="1605769"/>
            <a:chOff x="768" y="2064"/>
            <a:chExt cx="672" cy="1160"/>
          </a:xfrm>
        </p:grpSpPr>
        <p:sp>
          <p:nvSpPr>
            <p:cNvPr id="92193" name="Rectangle 23"/>
            <p:cNvSpPr>
              <a:spLocks noChangeArrowheads="1"/>
            </p:cNvSpPr>
            <p:nvPr/>
          </p:nvSpPr>
          <p:spPr bwMode="auto">
            <a:xfrm>
              <a:off x="1200" y="253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a:t>
              </a:r>
            </a:p>
          </p:txBody>
        </p:sp>
        <p:sp>
          <p:nvSpPr>
            <p:cNvPr id="92194" name="Rectangle 24"/>
            <p:cNvSpPr>
              <a:spLocks noChangeArrowheads="1"/>
            </p:cNvSpPr>
            <p:nvPr/>
          </p:nvSpPr>
          <p:spPr bwMode="auto">
            <a:xfrm>
              <a:off x="768" y="253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0 1</a:t>
              </a:r>
            </a:p>
          </p:txBody>
        </p:sp>
        <p:sp>
          <p:nvSpPr>
            <p:cNvPr id="92195" name="Rectangle 25"/>
            <p:cNvSpPr>
              <a:spLocks noChangeArrowheads="1"/>
            </p:cNvSpPr>
            <p:nvPr/>
          </p:nvSpPr>
          <p:spPr bwMode="auto">
            <a:xfrm>
              <a:off x="1200" y="299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a:t>
              </a:r>
            </a:p>
          </p:txBody>
        </p:sp>
        <p:sp>
          <p:nvSpPr>
            <p:cNvPr id="92196" name="Rectangle 26"/>
            <p:cNvSpPr>
              <a:spLocks noChangeArrowheads="1"/>
            </p:cNvSpPr>
            <p:nvPr/>
          </p:nvSpPr>
          <p:spPr bwMode="auto">
            <a:xfrm>
              <a:off x="768" y="299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1 1</a:t>
              </a:r>
            </a:p>
          </p:txBody>
        </p:sp>
        <p:sp>
          <p:nvSpPr>
            <p:cNvPr id="92197" name="Rectangle 27"/>
            <p:cNvSpPr>
              <a:spLocks noChangeArrowheads="1"/>
            </p:cNvSpPr>
            <p:nvPr/>
          </p:nvSpPr>
          <p:spPr bwMode="auto">
            <a:xfrm>
              <a:off x="1200" y="276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a:t>
              </a:r>
            </a:p>
          </p:txBody>
        </p:sp>
        <p:sp>
          <p:nvSpPr>
            <p:cNvPr id="92198" name="Rectangle 28"/>
            <p:cNvSpPr>
              <a:spLocks noChangeArrowheads="1"/>
            </p:cNvSpPr>
            <p:nvPr/>
          </p:nvSpPr>
          <p:spPr bwMode="auto">
            <a:xfrm>
              <a:off x="768" y="276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1 0</a:t>
              </a:r>
            </a:p>
          </p:txBody>
        </p:sp>
        <p:sp>
          <p:nvSpPr>
            <p:cNvPr id="92199" name="Rectangle 29"/>
            <p:cNvSpPr>
              <a:spLocks noChangeArrowheads="1"/>
            </p:cNvSpPr>
            <p:nvPr/>
          </p:nvSpPr>
          <p:spPr bwMode="auto">
            <a:xfrm>
              <a:off x="1200" y="2304"/>
              <a:ext cx="24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a:t>
              </a:r>
            </a:p>
          </p:txBody>
        </p:sp>
        <p:sp>
          <p:nvSpPr>
            <p:cNvPr id="92200" name="Rectangle 30"/>
            <p:cNvSpPr>
              <a:spLocks noChangeArrowheads="1"/>
            </p:cNvSpPr>
            <p:nvPr/>
          </p:nvSpPr>
          <p:spPr bwMode="auto">
            <a:xfrm>
              <a:off x="768" y="2304"/>
              <a:ext cx="43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0 0</a:t>
              </a:r>
            </a:p>
          </p:txBody>
        </p:sp>
        <p:sp>
          <p:nvSpPr>
            <p:cNvPr id="92201" name="Rectangle 31"/>
            <p:cNvSpPr>
              <a:spLocks noChangeArrowheads="1"/>
            </p:cNvSpPr>
            <p:nvPr/>
          </p:nvSpPr>
          <p:spPr bwMode="auto">
            <a:xfrm>
              <a:off x="1200" y="2064"/>
              <a:ext cx="24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b="1">
                  <a:latin typeface="Courier New" panose="02070309020205020404" pitchFamily="49" charset="0"/>
                </a:rPr>
                <a:t>A</a:t>
              </a:r>
              <a:r>
                <a:rPr lang="it-IT" altLang="en-US" sz="1814">
                  <a:latin typeface="Arial Unicode MS" panose="020B0604020202020204" pitchFamily="34" charset="-128"/>
                  <a:ea typeface="Arial Unicode MS" panose="020B0604020202020204" pitchFamily="34" charset="-128"/>
                  <a:cs typeface="Arial Unicode MS" panose="020B0604020202020204" pitchFamily="34" charset="-128"/>
                </a:rPr>
                <a:t>⊕</a:t>
              </a:r>
              <a:r>
                <a:rPr lang="it-IT" altLang="en-US" sz="1814" b="1">
                  <a:latin typeface="Courier New" panose="02070309020205020404" pitchFamily="49" charset="0"/>
                  <a:ea typeface="Arial Unicode MS" panose="020B0604020202020204" pitchFamily="34" charset="-128"/>
                  <a:cs typeface="Arial Unicode MS" panose="020B0604020202020204" pitchFamily="34" charset="-128"/>
                </a:rPr>
                <a:t>B</a:t>
              </a:r>
            </a:p>
          </p:txBody>
        </p:sp>
        <p:sp>
          <p:nvSpPr>
            <p:cNvPr id="92202" name="Rectangle 32"/>
            <p:cNvSpPr>
              <a:spLocks noChangeArrowheads="1"/>
            </p:cNvSpPr>
            <p:nvPr/>
          </p:nvSpPr>
          <p:spPr bwMode="auto">
            <a:xfrm>
              <a:off x="768" y="2064"/>
              <a:ext cx="43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858838" indent="-285750">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290638" indent="-212725">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22438" indent="-211138">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154238" indent="-212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6114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0686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5258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3983038" indent="-212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100000"/>
                </a:lnSpc>
                <a:spcBef>
                  <a:spcPct val="20000"/>
                </a:spcBef>
                <a:spcAft>
                  <a:spcPct val="0"/>
                </a:spcAft>
                <a:buSzPct val="100000"/>
                <a:buFont typeface="Times New Roman" panose="02020603050405020304" pitchFamily="18" charset="0"/>
                <a:buNone/>
              </a:pPr>
              <a:r>
                <a:rPr lang="it-IT" altLang="en-US" sz="1814">
                  <a:latin typeface="Courier New" panose="02070309020205020404" pitchFamily="49" charset="0"/>
                </a:rPr>
                <a:t>A B</a:t>
              </a:r>
            </a:p>
          </p:txBody>
        </p:sp>
        <p:sp>
          <p:nvSpPr>
            <p:cNvPr id="92203" name="Line 33"/>
            <p:cNvSpPr>
              <a:spLocks noChangeShapeType="1"/>
            </p:cNvSpPr>
            <p:nvPr/>
          </p:nvSpPr>
          <p:spPr bwMode="auto">
            <a:xfrm>
              <a:off x="768" y="2064"/>
              <a:ext cx="67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2204" name="Line 34"/>
            <p:cNvSpPr>
              <a:spLocks noChangeShapeType="1"/>
            </p:cNvSpPr>
            <p:nvPr/>
          </p:nvSpPr>
          <p:spPr bwMode="auto">
            <a:xfrm>
              <a:off x="768" y="2304"/>
              <a:ext cx="6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2205" name="Line 35"/>
            <p:cNvSpPr>
              <a:spLocks noChangeShapeType="1"/>
            </p:cNvSpPr>
            <p:nvPr/>
          </p:nvSpPr>
          <p:spPr bwMode="auto">
            <a:xfrm>
              <a:off x="768" y="3224"/>
              <a:ext cx="6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2206" name="Line 36"/>
            <p:cNvSpPr>
              <a:spLocks noChangeShapeType="1"/>
            </p:cNvSpPr>
            <p:nvPr/>
          </p:nvSpPr>
          <p:spPr bwMode="auto">
            <a:xfrm>
              <a:off x="1200" y="2064"/>
              <a:ext cx="0" cy="11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2207" name="Line 37"/>
            <p:cNvSpPr>
              <a:spLocks noChangeShapeType="1"/>
            </p:cNvSpPr>
            <p:nvPr/>
          </p:nvSpPr>
          <p:spPr bwMode="auto">
            <a:xfrm>
              <a:off x="768" y="2304"/>
              <a:ext cx="0" cy="9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2208" name="Line 38"/>
            <p:cNvSpPr>
              <a:spLocks noChangeShapeType="1"/>
            </p:cNvSpPr>
            <p:nvPr/>
          </p:nvSpPr>
          <p:spPr bwMode="auto">
            <a:xfrm>
              <a:off x="768" y="2064"/>
              <a:ext cx="0" cy="24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2209" name="Line 39"/>
            <p:cNvSpPr>
              <a:spLocks noChangeShapeType="1"/>
            </p:cNvSpPr>
            <p:nvPr/>
          </p:nvSpPr>
          <p:spPr bwMode="auto">
            <a:xfrm>
              <a:off x="1440" y="2304"/>
              <a:ext cx="0" cy="9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92210" name="Line 40"/>
            <p:cNvSpPr>
              <a:spLocks noChangeShapeType="1"/>
            </p:cNvSpPr>
            <p:nvPr/>
          </p:nvSpPr>
          <p:spPr bwMode="auto">
            <a:xfrm>
              <a:off x="1440" y="2064"/>
              <a:ext cx="0" cy="24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grpSp>
      <p:sp>
        <p:nvSpPr>
          <p:cNvPr id="92181" name="Rectangle 41"/>
          <p:cNvSpPr>
            <a:spLocks noChangeArrowheads="1"/>
          </p:cNvSpPr>
          <p:nvPr/>
        </p:nvSpPr>
        <p:spPr bwMode="auto">
          <a:xfrm>
            <a:off x="3352513" y="1077234"/>
            <a:ext cx="5095255" cy="391721"/>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gn="ctr"/>
            <a:r>
              <a:rPr lang="en-US" altLang="en-US" sz="2177"/>
              <a:t>Tabella di verita’</a:t>
            </a:r>
            <a:endParaRPr lang="it-IT" altLang="en-US" sz="2177"/>
          </a:p>
        </p:txBody>
      </p:sp>
      <p:sp>
        <p:nvSpPr>
          <p:cNvPr id="92182" name="Text Box 42"/>
          <p:cNvSpPr txBox="1">
            <a:spLocks noChangeArrowheads="1"/>
          </p:cNvSpPr>
          <p:nvPr/>
        </p:nvSpPr>
        <p:spPr bwMode="auto">
          <a:xfrm>
            <a:off x="8774683" y="4212444"/>
            <a:ext cx="456527" cy="4273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en-US" altLang="en-US" sz="2177"/>
              <a:t>R</a:t>
            </a:r>
            <a:endParaRPr lang="it-IT" altLang="en-US" sz="2177"/>
          </a:p>
        </p:txBody>
      </p:sp>
      <p:sp>
        <p:nvSpPr>
          <p:cNvPr id="92183" name="Text Box 43"/>
          <p:cNvSpPr txBox="1">
            <a:spLocks noChangeArrowheads="1"/>
          </p:cNvSpPr>
          <p:nvPr/>
        </p:nvSpPr>
        <p:spPr bwMode="auto">
          <a:xfrm>
            <a:off x="6487722" y="3951776"/>
            <a:ext cx="391721" cy="4273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en-US" altLang="en-US" sz="2177"/>
              <a:t>A</a:t>
            </a:r>
            <a:endParaRPr lang="it-IT" altLang="en-US" sz="2177"/>
          </a:p>
        </p:txBody>
      </p:sp>
      <p:sp>
        <p:nvSpPr>
          <p:cNvPr id="92184" name="Text Box 44"/>
          <p:cNvSpPr txBox="1">
            <a:spLocks noChangeArrowheads="1"/>
          </p:cNvSpPr>
          <p:nvPr/>
        </p:nvSpPr>
        <p:spPr bwMode="auto">
          <a:xfrm>
            <a:off x="6422915" y="4735218"/>
            <a:ext cx="652389" cy="4273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en-US" altLang="en-US" sz="2177"/>
              <a:t>B</a:t>
            </a:r>
            <a:endParaRPr lang="it-IT" altLang="en-US" sz="2177"/>
          </a:p>
        </p:txBody>
      </p:sp>
      <p:grpSp>
        <p:nvGrpSpPr>
          <p:cNvPr id="92185" name="Group 45"/>
          <p:cNvGrpSpPr>
            <a:grpSpLocks noChangeAspect="1"/>
          </p:cNvGrpSpPr>
          <p:nvPr/>
        </p:nvGrpSpPr>
        <p:grpSpPr bwMode="auto">
          <a:xfrm>
            <a:off x="6879443" y="3624862"/>
            <a:ext cx="2573550" cy="1817471"/>
            <a:chOff x="3629" y="2562"/>
            <a:chExt cx="1787" cy="1262"/>
          </a:xfrm>
        </p:grpSpPr>
        <p:sp>
          <p:nvSpPr>
            <p:cNvPr id="92191" name="AutoShape 46"/>
            <p:cNvSpPr>
              <a:spLocks noChangeAspect="1" noChangeArrowheads="1" noTextEdit="1"/>
            </p:cNvSpPr>
            <p:nvPr/>
          </p:nvSpPr>
          <p:spPr bwMode="auto">
            <a:xfrm>
              <a:off x="3629" y="2562"/>
              <a:ext cx="1787" cy="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z="1633"/>
            </a:p>
          </p:txBody>
        </p:sp>
        <p:pic>
          <p:nvPicPr>
            <p:cNvPr id="92192"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 y="2562"/>
              <a:ext cx="1794" cy="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86" name="Text Box 48"/>
          <p:cNvSpPr txBox="1">
            <a:spLocks noChangeArrowheads="1"/>
          </p:cNvSpPr>
          <p:nvPr/>
        </p:nvSpPr>
        <p:spPr bwMode="auto">
          <a:xfrm>
            <a:off x="6356668" y="5715962"/>
            <a:ext cx="326915" cy="4273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en-US" altLang="en-US" sz="2177"/>
              <a:t>A</a:t>
            </a:r>
            <a:endParaRPr lang="it-IT" altLang="en-US" sz="2177"/>
          </a:p>
        </p:txBody>
      </p:sp>
      <p:sp>
        <p:nvSpPr>
          <p:cNvPr id="92187" name="Text Box 49"/>
          <p:cNvSpPr txBox="1">
            <a:spLocks noChangeArrowheads="1"/>
          </p:cNvSpPr>
          <p:nvPr/>
        </p:nvSpPr>
        <p:spPr bwMode="auto">
          <a:xfrm>
            <a:off x="7271164" y="5845575"/>
            <a:ext cx="326914" cy="4273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en-US" altLang="en-US" sz="2177"/>
              <a:t>B</a:t>
            </a:r>
            <a:endParaRPr lang="it-IT" altLang="en-US" sz="2177"/>
          </a:p>
        </p:txBody>
      </p:sp>
      <p:sp>
        <p:nvSpPr>
          <p:cNvPr id="92188" name="Rectangle 50"/>
          <p:cNvSpPr>
            <a:spLocks noChangeArrowheads="1"/>
          </p:cNvSpPr>
          <p:nvPr/>
        </p:nvSpPr>
        <p:spPr bwMode="auto">
          <a:xfrm>
            <a:off x="6879444" y="3820722"/>
            <a:ext cx="457968" cy="1437271"/>
          </a:xfrm>
          <a:prstGeom prst="rect">
            <a:avLst/>
          </a:prstGeom>
          <a:solidFill>
            <a:srgbClr val="FFFF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gn="ctr"/>
            <a:r>
              <a:rPr lang="en-US" altLang="en-US" sz="2177">
                <a:solidFill>
                  <a:schemeClr val="tx1"/>
                </a:solidFill>
              </a:rPr>
              <a:t>A</a:t>
            </a:r>
          </a:p>
          <a:p>
            <a:pPr algn="ctr"/>
            <a:endParaRPr lang="en-US" altLang="en-US" sz="2177"/>
          </a:p>
          <a:p>
            <a:pPr algn="ctr"/>
            <a:r>
              <a:rPr lang="en-US" altLang="en-US" sz="2177">
                <a:solidFill>
                  <a:schemeClr val="tx1"/>
                </a:solidFill>
              </a:rPr>
              <a:t>B</a:t>
            </a:r>
            <a:endParaRPr lang="it-IT" altLang="en-US" sz="2177">
              <a:solidFill>
                <a:schemeClr val="tx1"/>
              </a:solidFill>
            </a:endParaRPr>
          </a:p>
        </p:txBody>
      </p:sp>
      <p:sp>
        <p:nvSpPr>
          <p:cNvPr id="92189" name="Rectangle 51"/>
          <p:cNvSpPr>
            <a:spLocks noChangeArrowheads="1"/>
          </p:cNvSpPr>
          <p:nvPr/>
        </p:nvSpPr>
        <p:spPr bwMode="auto">
          <a:xfrm>
            <a:off x="9297457" y="4016583"/>
            <a:ext cx="457968" cy="1045550"/>
          </a:xfrm>
          <a:prstGeom prst="rect">
            <a:avLst/>
          </a:prstGeom>
          <a:solidFill>
            <a:srgbClr val="FFFF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gn="ctr"/>
            <a:r>
              <a:rPr lang="en-US" altLang="en-US" sz="2177">
                <a:solidFill>
                  <a:schemeClr val="tx1"/>
                </a:solidFill>
              </a:rPr>
              <a:t>R</a:t>
            </a:r>
            <a:endParaRPr lang="it-IT" altLang="en-US" sz="2177">
              <a:solidFill>
                <a:schemeClr val="tx1"/>
              </a:solidFill>
            </a:endParaRPr>
          </a:p>
        </p:txBody>
      </p:sp>
      <p:sp>
        <p:nvSpPr>
          <p:cNvPr id="92190" name="Text Box 52"/>
          <p:cNvSpPr txBox="1">
            <a:spLocks noChangeArrowheads="1"/>
          </p:cNvSpPr>
          <p:nvPr/>
        </p:nvSpPr>
        <p:spPr bwMode="auto">
          <a:xfrm>
            <a:off x="1938284" y="5461054"/>
            <a:ext cx="7880507" cy="53905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2177">
                <a:solidFill>
                  <a:srgbClr val="FF0000"/>
                </a:solidFill>
              </a:rPr>
              <a:t>Il risultato R  vale </a:t>
            </a:r>
            <a:r>
              <a:rPr lang="it-IT" altLang="en-US" sz="2903">
                <a:solidFill>
                  <a:srgbClr val="FF0000"/>
                </a:solidFill>
              </a:rPr>
              <a:t>1</a:t>
            </a:r>
            <a:r>
              <a:rPr lang="it-IT" altLang="en-US" sz="2177">
                <a:solidFill>
                  <a:srgbClr val="FF0000"/>
                </a:solidFill>
              </a:rPr>
              <a:t> se e solo se  solo uno degli ingressi vale </a:t>
            </a:r>
            <a:r>
              <a:rPr lang="it-IT" altLang="en-US" sz="2903">
                <a:solidFill>
                  <a:srgbClr val="FF0000"/>
                </a:solidFill>
              </a:rPr>
              <a:t>1</a:t>
            </a: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37</a:t>
            </a:fld>
            <a:endParaRPr lang="it-IT"/>
          </a:p>
        </p:txBody>
      </p:sp>
    </p:spTree>
    <p:extLst>
      <p:ext uri="{BB962C8B-B14F-4D97-AF65-F5344CB8AC3E}">
        <p14:creationId xmlns:p14="http://schemas.microsoft.com/office/powerpoint/2010/main" val="140962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3276185" y="305312"/>
            <a:ext cx="6542606" cy="58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8" tIns="45719" rIns="91438" bIns="45719">
            <a:spAutoFit/>
          </a:bodyPr>
          <a:lstStyle>
            <a:lvl1pPr defTabSz="1008063">
              <a:defRPr sz="2400">
                <a:solidFill>
                  <a:schemeClr val="bg1"/>
                </a:solidFill>
                <a:latin typeface="Times New Roman" panose="02020603050405020304" pitchFamily="18" charset="0"/>
              </a:defRPr>
            </a:lvl1pPr>
            <a:lvl2pPr marL="742950" indent="-285750" defTabSz="1008063">
              <a:defRPr sz="2400">
                <a:solidFill>
                  <a:schemeClr val="bg1"/>
                </a:solidFill>
                <a:latin typeface="Times New Roman" panose="02020603050405020304" pitchFamily="18" charset="0"/>
              </a:defRPr>
            </a:lvl2pPr>
            <a:lvl3pPr marL="1143000" indent="-228600" defTabSz="1008063">
              <a:defRPr sz="2400">
                <a:solidFill>
                  <a:schemeClr val="bg1"/>
                </a:solidFill>
                <a:latin typeface="Times New Roman" panose="02020603050405020304" pitchFamily="18" charset="0"/>
              </a:defRPr>
            </a:lvl3pPr>
            <a:lvl4pPr marL="1600200" indent="-228600" defTabSz="1008063">
              <a:defRPr sz="2400">
                <a:solidFill>
                  <a:schemeClr val="bg1"/>
                </a:solidFill>
                <a:latin typeface="Times New Roman" panose="02020603050405020304" pitchFamily="18" charset="0"/>
              </a:defRPr>
            </a:lvl4pPr>
            <a:lvl5pPr marL="2057400" indent="-228600" defTabSz="1008063">
              <a:defRPr sz="2400">
                <a:solidFill>
                  <a:schemeClr val="bg1"/>
                </a:solidFill>
                <a:latin typeface="Times New Roman" panose="02020603050405020304" pitchFamily="18" charset="0"/>
              </a:defRPr>
            </a:lvl5pPr>
            <a:lvl6pPr marL="2514600" indent="-228600" defTabSz="10080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10080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10080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1008063"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3175">
                <a:solidFill>
                  <a:srgbClr val="FF0000"/>
                </a:solidFill>
                <a:latin typeface="Tahoma" panose="020B0604030504040204" pitchFamily="34" charset="0"/>
              </a:rPr>
              <a:t>XOR tra n variabili  (n&gt;=2)</a:t>
            </a:r>
            <a:endParaRPr lang="it-IT" altLang="en-US" sz="3175">
              <a:solidFill>
                <a:schemeClr val="tx1"/>
              </a:solidFill>
              <a:latin typeface="Tahoma" panose="020B0604030504040204" pitchFamily="34" charset="0"/>
            </a:endParaRPr>
          </a:p>
        </p:txBody>
      </p:sp>
      <p:sp>
        <p:nvSpPr>
          <p:cNvPr id="94211" name="Rectangle 41"/>
          <p:cNvSpPr>
            <a:spLocks noChangeArrowheads="1"/>
          </p:cNvSpPr>
          <p:nvPr/>
        </p:nvSpPr>
        <p:spPr bwMode="auto">
          <a:xfrm>
            <a:off x="2111103" y="1731062"/>
            <a:ext cx="5095255" cy="391721"/>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gn="ctr"/>
            <a:r>
              <a:rPr lang="en-US" altLang="en-US" sz="2177"/>
              <a:t>Tabella di verita’</a:t>
            </a:r>
            <a:endParaRPr lang="it-IT" altLang="en-US" sz="2177"/>
          </a:p>
        </p:txBody>
      </p:sp>
      <p:sp>
        <p:nvSpPr>
          <p:cNvPr id="94212" name="Text Box 42"/>
          <p:cNvSpPr txBox="1">
            <a:spLocks noChangeArrowheads="1"/>
          </p:cNvSpPr>
          <p:nvPr/>
        </p:nvSpPr>
        <p:spPr bwMode="auto">
          <a:xfrm>
            <a:off x="8774683" y="4212444"/>
            <a:ext cx="456527" cy="4273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en-US" altLang="en-US" sz="2177"/>
              <a:t>R</a:t>
            </a:r>
            <a:endParaRPr lang="it-IT" altLang="en-US" sz="2177"/>
          </a:p>
        </p:txBody>
      </p:sp>
      <p:sp>
        <p:nvSpPr>
          <p:cNvPr id="94213" name="Text Box 43"/>
          <p:cNvSpPr txBox="1">
            <a:spLocks noChangeArrowheads="1"/>
          </p:cNvSpPr>
          <p:nvPr/>
        </p:nvSpPr>
        <p:spPr bwMode="auto">
          <a:xfrm>
            <a:off x="6487722" y="3951776"/>
            <a:ext cx="391721" cy="4273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en-US" altLang="en-US" sz="2177"/>
              <a:t>A</a:t>
            </a:r>
            <a:endParaRPr lang="it-IT" altLang="en-US" sz="2177"/>
          </a:p>
        </p:txBody>
      </p:sp>
      <p:sp>
        <p:nvSpPr>
          <p:cNvPr id="94214" name="Text Box 44"/>
          <p:cNvSpPr txBox="1">
            <a:spLocks noChangeArrowheads="1"/>
          </p:cNvSpPr>
          <p:nvPr/>
        </p:nvSpPr>
        <p:spPr bwMode="auto">
          <a:xfrm>
            <a:off x="6422915" y="4735218"/>
            <a:ext cx="652389" cy="4273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en-US" altLang="en-US" sz="2177"/>
              <a:t>B</a:t>
            </a:r>
            <a:endParaRPr lang="it-IT" altLang="en-US" sz="2177"/>
          </a:p>
        </p:txBody>
      </p:sp>
      <p:sp>
        <p:nvSpPr>
          <p:cNvPr id="94215" name="Text Box 48"/>
          <p:cNvSpPr txBox="1">
            <a:spLocks noChangeArrowheads="1"/>
          </p:cNvSpPr>
          <p:nvPr/>
        </p:nvSpPr>
        <p:spPr bwMode="auto">
          <a:xfrm>
            <a:off x="6356668" y="5715962"/>
            <a:ext cx="326915" cy="4273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en-US" altLang="en-US" sz="2177"/>
              <a:t>A</a:t>
            </a:r>
            <a:endParaRPr lang="it-IT" altLang="en-US" sz="2177"/>
          </a:p>
        </p:txBody>
      </p:sp>
      <p:sp>
        <p:nvSpPr>
          <p:cNvPr id="94216" name="Text Box 49"/>
          <p:cNvSpPr txBox="1">
            <a:spLocks noChangeArrowheads="1"/>
          </p:cNvSpPr>
          <p:nvPr/>
        </p:nvSpPr>
        <p:spPr bwMode="auto">
          <a:xfrm>
            <a:off x="7271164" y="5845575"/>
            <a:ext cx="326914" cy="4273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en-US" altLang="en-US" sz="2177"/>
              <a:t>B</a:t>
            </a:r>
            <a:endParaRPr lang="it-IT" altLang="en-US" sz="2177"/>
          </a:p>
        </p:txBody>
      </p:sp>
      <p:sp>
        <p:nvSpPr>
          <p:cNvPr id="94217" name="Rectangle 50"/>
          <p:cNvSpPr>
            <a:spLocks noChangeArrowheads="1"/>
          </p:cNvSpPr>
          <p:nvPr/>
        </p:nvSpPr>
        <p:spPr bwMode="auto">
          <a:xfrm>
            <a:off x="6487723" y="3755915"/>
            <a:ext cx="457968" cy="1437271"/>
          </a:xfrm>
          <a:prstGeom prst="rect">
            <a:avLst/>
          </a:prstGeom>
          <a:solidFill>
            <a:srgbClr val="FFFF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gn="ctr"/>
            <a:r>
              <a:rPr lang="en-US" altLang="en-US" sz="2177">
                <a:solidFill>
                  <a:schemeClr val="tx1"/>
                </a:solidFill>
              </a:rPr>
              <a:t>x</a:t>
            </a:r>
          </a:p>
          <a:p>
            <a:pPr algn="ctr"/>
            <a:r>
              <a:rPr lang="en-US" altLang="en-US" sz="2177">
                <a:solidFill>
                  <a:schemeClr val="tx1"/>
                </a:solidFill>
              </a:rPr>
              <a:t>y</a:t>
            </a:r>
          </a:p>
          <a:p>
            <a:pPr algn="ctr"/>
            <a:r>
              <a:rPr lang="en-US" altLang="en-US" sz="2177">
                <a:solidFill>
                  <a:schemeClr val="tx1"/>
                </a:solidFill>
              </a:rPr>
              <a:t>z</a:t>
            </a:r>
            <a:endParaRPr lang="it-IT" altLang="en-US" sz="2177">
              <a:solidFill>
                <a:schemeClr val="tx1"/>
              </a:solidFill>
            </a:endParaRPr>
          </a:p>
        </p:txBody>
      </p:sp>
      <p:sp>
        <p:nvSpPr>
          <p:cNvPr id="94218" name="Rectangle 51"/>
          <p:cNvSpPr>
            <a:spLocks noChangeArrowheads="1"/>
          </p:cNvSpPr>
          <p:nvPr/>
        </p:nvSpPr>
        <p:spPr bwMode="auto">
          <a:xfrm>
            <a:off x="9297457" y="4016583"/>
            <a:ext cx="457968" cy="1045550"/>
          </a:xfrm>
          <a:prstGeom prst="rect">
            <a:avLst/>
          </a:prstGeom>
          <a:solidFill>
            <a:srgbClr val="FFFF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gn="ctr"/>
            <a:r>
              <a:rPr lang="en-US" altLang="en-US" sz="2177">
                <a:solidFill>
                  <a:schemeClr val="tx1"/>
                </a:solidFill>
              </a:rPr>
              <a:t>R</a:t>
            </a:r>
            <a:endParaRPr lang="it-IT" altLang="en-US" sz="2177">
              <a:solidFill>
                <a:schemeClr val="tx1"/>
              </a:solidFill>
            </a:endParaRPr>
          </a:p>
        </p:txBody>
      </p:sp>
      <p:sp>
        <p:nvSpPr>
          <p:cNvPr id="94219" name="Text Box 52"/>
          <p:cNvSpPr txBox="1">
            <a:spLocks noChangeArrowheads="1"/>
          </p:cNvSpPr>
          <p:nvPr/>
        </p:nvSpPr>
        <p:spPr bwMode="auto">
          <a:xfrm>
            <a:off x="1938284" y="5461054"/>
            <a:ext cx="7880507" cy="87408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2177">
                <a:solidFill>
                  <a:srgbClr val="FF0000"/>
                </a:solidFill>
              </a:rPr>
              <a:t>Il risultato R  vale </a:t>
            </a:r>
            <a:r>
              <a:rPr lang="it-IT" altLang="en-US" sz="2903">
                <a:solidFill>
                  <a:srgbClr val="FF0000"/>
                </a:solidFill>
              </a:rPr>
              <a:t>1</a:t>
            </a:r>
            <a:r>
              <a:rPr lang="it-IT" altLang="en-US" sz="2177">
                <a:solidFill>
                  <a:srgbClr val="FF0000"/>
                </a:solidFill>
              </a:rPr>
              <a:t> se e solo se  solo gli ingressi con valore 1 sono in numero dispari</a:t>
            </a:r>
            <a:endParaRPr lang="it-IT" altLang="en-US" sz="2903">
              <a:solidFill>
                <a:srgbClr val="FF0000"/>
              </a:solidFill>
            </a:endParaRPr>
          </a:p>
        </p:txBody>
      </p:sp>
      <p:sp useBgFill="1">
        <p:nvSpPr>
          <p:cNvPr id="94220" name="Text Box 53"/>
          <p:cNvSpPr txBox="1">
            <a:spLocks noChangeArrowheads="1"/>
          </p:cNvSpPr>
          <p:nvPr/>
        </p:nvSpPr>
        <p:spPr bwMode="auto">
          <a:xfrm>
            <a:off x="2046296" y="946180"/>
            <a:ext cx="7447021" cy="159999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en-US" altLang="en-US" sz="2177">
                <a:solidFill>
                  <a:schemeClr val="tx1"/>
                </a:solidFill>
              </a:rPr>
              <a:t>La funzione XOR tra n variabili booleane (n&gt;=2) da’ come risultato 1 quando </a:t>
            </a:r>
            <a:r>
              <a:rPr lang="en-US" altLang="en-US" sz="2177" b="1">
                <a:solidFill>
                  <a:schemeClr val="tx1"/>
                </a:solidFill>
              </a:rPr>
              <a:t>e’ dispari</a:t>
            </a:r>
            <a:r>
              <a:rPr lang="en-US" altLang="en-US" sz="2177">
                <a:solidFill>
                  <a:schemeClr val="tx1"/>
                </a:solidFill>
              </a:rPr>
              <a:t> il numero delle variabili che assumono il valore vero (1) </a:t>
            </a:r>
          </a:p>
          <a:p>
            <a:pPr>
              <a:spcBef>
                <a:spcPct val="50000"/>
              </a:spcBef>
            </a:pPr>
            <a:endParaRPr lang="it-IT" altLang="en-US" sz="2177"/>
          </a:p>
        </p:txBody>
      </p:sp>
      <p:graphicFrame>
        <p:nvGraphicFramePr>
          <p:cNvPr id="188550" name="Group 134"/>
          <p:cNvGraphicFramePr>
            <a:graphicFrameLocks noGrp="1"/>
          </p:cNvGraphicFramePr>
          <p:nvPr/>
        </p:nvGraphicFramePr>
        <p:xfrm>
          <a:off x="2175910" y="2056536"/>
          <a:ext cx="1960045" cy="3612852"/>
        </p:xfrm>
        <a:graphic>
          <a:graphicData uri="http://schemas.openxmlformats.org/drawingml/2006/table">
            <a:tbl>
              <a:tblPr/>
              <a:tblGrid>
                <a:gridCol w="347076">
                  <a:extLst>
                    <a:ext uri="{9D8B030D-6E8A-4147-A177-3AD203B41FA5}">
                      <a16:colId xmlns="" xmlns:a16="http://schemas.microsoft.com/office/drawing/2014/main" val="20000"/>
                    </a:ext>
                  </a:extLst>
                </a:gridCol>
                <a:gridCol w="347077">
                  <a:extLst>
                    <a:ext uri="{9D8B030D-6E8A-4147-A177-3AD203B41FA5}">
                      <a16:colId xmlns="" xmlns:a16="http://schemas.microsoft.com/office/drawing/2014/main" val="20001"/>
                    </a:ext>
                  </a:extLst>
                </a:gridCol>
                <a:gridCol w="396041">
                  <a:extLst>
                    <a:ext uri="{9D8B030D-6E8A-4147-A177-3AD203B41FA5}">
                      <a16:colId xmlns="" xmlns:a16="http://schemas.microsoft.com/office/drawing/2014/main" val="20002"/>
                    </a:ext>
                  </a:extLst>
                </a:gridCol>
                <a:gridCol w="869851">
                  <a:extLst>
                    <a:ext uri="{9D8B030D-6E8A-4147-A177-3AD203B41FA5}">
                      <a16:colId xmlns="" xmlns:a16="http://schemas.microsoft.com/office/drawing/2014/main" val="20003"/>
                    </a:ext>
                  </a:extLst>
                </a:gridCol>
              </a:tblGrid>
              <a:tr h="398133">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200" b="0" i="0" u="none" strike="noStrike" cap="none" normalizeH="0" baseline="0">
                          <a:ln>
                            <a:noFill/>
                          </a:ln>
                          <a:solidFill>
                            <a:srgbClr val="000000"/>
                          </a:solidFill>
                          <a:effectLst/>
                          <a:latin typeface="Times New Roman" pitchFamily="18" charset="0"/>
                        </a:rPr>
                        <a:t>x</a:t>
                      </a:r>
                      <a:endParaRPr kumimoji="0" lang="it-IT" altLang="en-US" sz="2200" b="0" i="0" u="none" strike="noStrike" cap="none" normalizeH="0" baseline="0">
                        <a:ln>
                          <a:noFill/>
                        </a:ln>
                        <a:solidFill>
                          <a:srgbClr val="000000"/>
                        </a:solidFill>
                        <a:effectLst/>
                        <a:latin typeface="Times New Roman" pitchFamily="18" charset="0"/>
                      </a:endParaRPr>
                    </a:p>
                  </a:txBody>
                  <a:tcPr marL="82953" marR="82953" marT="41456" marB="4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200" b="0" i="0" u="none" strike="noStrike" cap="none" normalizeH="0" baseline="0">
                          <a:ln>
                            <a:noFill/>
                          </a:ln>
                          <a:solidFill>
                            <a:srgbClr val="000000"/>
                          </a:solidFill>
                          <a:effectLst/>
                          <a:latin typeface="Times New Roman" pitchFamily="18" charset="0"/>
                        </a:rPr>
                        <a:t>y</a:t>
                      </a:r>
                      <a:endParaRPr kumimoji="0" lang="it-IT" altLang="en-US" sz="22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200" b="0" i="0" u="none" strike="noStrike" cap="none" normalizeH="0" baseline="0">
                          <a:ln>
                            <a:noFill/>
                          </a:ln>
                          <a:solidFill>
                            <a:srgbClr val="000000"/>
                          </a:solidFill>
                          <a:effectLst/>
                          <a:latin typeface="Times New Roman" pitchFamily="18" charset="0"/>
                        </a:rPr>
                        <a:t>z</a:t>
                      </a:r>
                      <a:endParaRPr kumimoji="0" lang="it-IT" altLang="en-US" sz="22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it-IT" altLang="en-US" sz="1500" b="1" i="0" u="none" strike="noStrike" cap="none" normalizeH="0" baseline="0">
                          <a:ln>
                            <a:noFill/>
                          </a:ln>
                          <a:solidFill>
                            <a:srgbClr val="000000"/>
                          </a:solidFill>
                          <a:effectLst/>
                          <a:latin typeface="Courier New" pitchFamily="49" charset="0"/>
                        </a:rPr>
                        <a:t>x</a:t>
                      </a:r>
                      <a:r>
                        <a:rPr kumimoji="0" lang="it-IT" altLang="en-US" sz="1500" b="0" i="0" u="none" strike="noStrike" cap="none" normalizeH="0" baseline="0">
                          <a:ln>
                            <a:noFill/>
                          </a:ln>
                          <a:solidFill>
                            <a:srgbClr val="000000"/>
                          </a:solidFill>
                          <a:effectLst/>
                          <a:latin typeface="Arial Unicode MS" pitchFamily="34" charset="-128"/>
                          <a:ea typeface="Arial Unicode MS" pitchFamily="34" charset="-128"/>
                          <a:cs typeface="Arial Unicode MS" pitchFamily="34" charset="-128"/>
                        </a:rPr>
                        <a:t>⊕</a:t>
                      </a:r>
                      <a:r>
                        <a:rPr kumimoji="0" lang="it-IT" altLang="en-US" sz="1500" b="1" i="0" u="none" strike="noStrike" cap="none" normalizeH="0" baseline="0">
                          <a:ln>
                            <a:noFill/>
                          </a:ln>
                          <a:solidFill>
                            <a:srgbClr val="000000"/>
                          </a:solidFill>
                          <a:effectLst/>
                          <a:latin typeface="Courier New" pitchFamily="49" charset="0"/>
                          <a:ea typeface="Arial Unicode MS" pitchFamily="34" charset="-128"/>
                          <a:cs typeface="Arial Unicode MS" pitchFamily="34" charset="-128"/>
                        </a:rPr>
                        <a:t>y</a:t>
                      </a:r>
                      <a:r>
                        <a:rPr kumimoji="0" lang="it-IT" altLang="en-US" sz="1500" b="0" i="0" u="none" strike="noStrike" cap="none" normalizeH="0" baseline="0">
                          <a:ln>
                            <a:noFill/>
                          </a:ln>
                          <a:solidFill>
                            <a:srgbClr val="000000"/>
                          </a:solidFill>
                          <a:effectLst/>
                          <a:latin typeface="Arial Unicode MS" pitchFamily="34" charset="-128"/>
                          <a:ea typeface="Arial Unicode MS" pitchFamily="34" charset="-128"/>
                          <a:cs typeface="Arial Unicode MS" pitchFamily="34" charset="-128"/>
                        </a:rPr>
                        <a:t>⊕z</a:t>
                      </a:r>
                      <a:endParaRPr kumimoji="0" lang="it-IT" altLang="en-US" sz="22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98133">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0</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0</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0</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200" b="0" i="0" u="none" strike="noStrike" cap="none" normalizeH="0" baseline="0">
                          <a:ln>
                            <a:noFill/>
                          </a:ln>
                          <a:solidFill>
                            <a:schemeClr val="accent2"/>
                          </a:solidFill>
                          <a:effectLst/>
                          <a:latin typeface="Times New Roman" pitchFamily="18" charset="0"/>
                        </a:rPr>
                        <a:t>0</a:t>
                      </a:r>
                      <a:endParaRPr kumimoji="0" lang="it-IT" altLang="en-US" sz="2200" b="0" i="0" u="none" strike="noStrike" cap="none" normalizeH="0" baseline="0">
                        <a:ln>
                          <a:noFill/>
                        </a:ln>
                        <a:solidFill>
                          <a:schemeClr val="accent2"/>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98133">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0</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0</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1</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200" b="0" i="0" u="none" strike="noStrike" cap="none" normalizeH="0" baseline="0">
                          <a:ln>
                            <a:noFill/>
                          </a:ln>
                          <a:solidFill>
                            <a:schemeClr val="accent2"/>
                          </a:solidFill>
                          <a:effectLst/>
                          <a:latin typeface="Times New Roman" pitchFamily="18" charset="0"/>
                        </a:rPr>
                        <a:t>1</a:t>
                      </a:r>
                      <a:endParaRPr kumimoji="0" lang="it-IT" altLang="en-US" sz="2200" b="0" i="0" u="none" strike="noStrike" cap="none" normalizeH="0" baseline="0">
                        <a:ln>
                          <a:noFill/>
                        </a:ln>
                        <a:solidFill>
                          <a:schemeClr val="accent2"/>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98133">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0</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1</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0</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200" b="0" i="0" u="none" strike="noStrike" cap="none" normalizeH="0" baseline="0">
                          <a:ln>
                            <a:noFill/>
                          </a:ln>
                          <a:solidFill>
                            <a:schemeClr val="accent2"/>
                          </a:solidFill>
                          <a:effectLst/>
                          <a:latin typeface="Times New Roman" pitchFamily="18" charset="0"/>
                        </a:rPr>
                        <a:t>1</a:t>
                      </a:r>
                      <a:endParaRPr kumimoji="0" lang="it-IT" altLang="en-US" sz="2200" b="0" i="0" u="none" strike="noStrike" cap="none" normalizeH="0" baseline="0">
                        <a:ln>
                          <a:noFill/>
                        </a:ln>
                        <a:solidFill>
                          <a:schemeClr val="accent2"/>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98133">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0</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1</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1</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200" b="0" i="0" u="none" strike="noStrike" cap="none" normalizeH="0" baseline="0">
                          <a:ln>
                            <a:noFill/>
                          </a:ln>
                          <a:solidFill>
                            <a:schemeClr val="accent2"/>
                          </a:solidFill>
                          <a:effectLst/>
                          <a:latin typeface="Times New Roman" pitchFamily="18" charset="0"/>
                        </a:rPr>
                        <a:t>0</a:t>
                      </a:r>
                      <a:endParaRPr kumimoji="0" lang="it-IT" altLang="en-US" sz="2200" b="0" i="0" u="none" strike="noStrike" cap="none" normalizeH="0" baseline="0">
                        <a:ln>
                          <a:noFill/>
                        </a:ln>
                        <a:solidFill>
                          <a:schemeClr val="accent2"/>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98133">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1</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0</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0</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200" b="0" i="0" u="none" strike="noStrike" cap="none" normalizeH="0" baseline="0">
                          <a:ln>
                            <a:noFill/>
                          </a:ln>
                          <a:solidFill>
                            <a:schemeClr val="accent2"/>
                          </a:solidFill>
                          <a:effectLst/>
                          <a:latin typeface="Times New Roman" pitchFamily="18" charset="0"/>
                        </a:rPr>
                        <a:t>1</a:t>
                      </a:r>
                      <a:endParaRPr kumimoji="0" lang="it-IT" altLang="en-US" sz="2200" b="0" i="0" u="none" strike="noStrike" cap="none" normalizeH="0" baseline="0">
                        <a:ln>
                          <a:noFill/>
                        </a:ln>
                        <a:solidFill>
                          <a:schemeClr val="accent2"/>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98133">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1</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0</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1</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200" b="0" i="0" u="none" strike="noStrike" cap="none" normalizeH="0" baseline="0">
                          <a:ln>
                            <a:noFill/>
                          </a:ln>
                          <a:solidFill>
                            <a:schemeClr val="accent2"/>
                          </a:solidFill>
                          <a:effectLst/>
                          <a:latin typeface="Times New Roman" pitchFamily="18" charset="0"/>
                        </a:rPr>
                        <a:t>0</a:t>
                      </a:r>
                      <a:endParaRPr kumimoji="0" lang="it-IT" altLang="en-US" sz="2200" b="0" i="0" u="none" strike="noStrike" cap="none" normalizeH="0" baseline="0">
                        <a:ln>
                          <a:noFill/>
                        </a:ln>
                        <a:solidFill>
                          <a:schemeClr val="accent2"/>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98133">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1</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1</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0</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200" b="0" i="0" u="none" strike="noStrike" cap="none" normalizeH="0" baseline="0">
                          <a:ln>
                            <a:noFill/>
                          </a:ln>
                          <a:solidFill>
                            <a:schemeClr val="accent2"/>
                          </a:solidFill>
                          <a:effectLst/>
                          <a:latin typeface="Times New Roman" pitchFamily="18" charset="0"/>
                        </a:rPr>
                        <a:t>0</a:t>
                      </a:r>
                      <a:endParaRPr kumimoji="0" lang="it-IT" altLang="en-US" sz="2200" b="0" i="0" u="none" strike="noStrike" cap="none" normalizeH="0" baseline="0">
                        <a:ln>
                          <a:noFill/>
                        </a:ln>
                        <a:solidFill>
                          <a:schemeClr val="accent2"/>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98133">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1</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1</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0" i="0" u="none" strike="noStrike" cap="none" normalizeH="0" baseline="0">
                          <a:ln>
                            <a:noFill/>
                          </a:ln>
                          <a:solidFill>
                            <a:srgbClr val="000000"/>
                          </a:solidFill>
                          <a:effectLst/>
                          <a:latin typeface="Times New Roman" pitchFamily="18" charset="0"/>
                        </a:rPr>
                        <a:t>1</a:t>
                      </a:r>
                      <a:endParaRPr kumimoji="0" lang="it-IT" altLang="en-US" sz="1600" b="0" i="0" u="none" strike="noStrike" cap="none" normalizeH="0" baseline="0">
                        <a:ln>
                          <a:noFill/>
                        </a:ln>
                        <a:solidFill>
                          <a:srgbClr val="000000"/>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200" b="0" i="0" u="none" strike="noStrike" cap="none" normalizeH="0" baseline="0">
                          <a:ln>
                            <a:noFill/>
                          </a:ln>
                          <a:solidFill>
                            <a:schemeClr val="accent2"/>
                          </a:solidFill>
                          <a:effectLst/>
                          <a:latin typeface="Times New Roman" pitchFamily="18" charset="0"/>
                        </a:rPr>
                        <a:t>1</a:t>
                      </a:r>
                      <a:endParaRPr kumimoji="0" lang="it-IT" altLang="en-US" sz="2200" b="0" i="0" u="none" strike="noStrike" cap="none" normalizeH="0" baseline="0">
                        <a:ln>
                          <a:noFill/>
                        </a:ln>
                        <a:solidFill>
                          <a:schemeClr val="accent2"/>
                        </a:solidFill>
                        <a:effectLst/>
                        <a:latin typeface="Times New Roman" pitchFamily="18" charset="0"/>
                      </a:endParaRPr>
                    </a:p>
                  </a:txBody>
                  <a:tcPr marL="82953" marR="82953" marT="41456" marB="414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pic>
        <p:nvPicPr>
          <p:cNvPr id="94273" name="Picture 1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551" y="3560055"/>
            <a:ext cx="1823231" cy="189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38</a:t>
            </a:fld>
            <a:endParaRPr lang="it-IT"/>
          </a:p>
        </p:txBody>
      </p:sp>
    </p:spTree>
    <p:extLst>
      <p:ext uri="{BB962C8B-B14F-4D97-AF65-F5344CB8AC3E}">
        <p14:creationId xmlns:p14="http://schemas.microsoft.com/office/powerpoint/2010/main" val="3948900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938284" y="345637"/>
            <a:ext cx="7949635" cy="1123318"/>
          </a:xfrm>
        </p:spPr>
        <p:txBody>
          <a:bodyPr/>
          <a:lstStyle/>
          <a:p>
            <a:pPr eaLnBrk="1"/>
            <a:r>
              <a:rPr lang="it-IT" altLang="en-US" sz="3266"/>
              <a:t>ESEMPIO DI SOMMA  TRA  DUE BIT</a:t>
            </a:r>
            <a:br>
              <a:rPr lang="it-IT" altLang="en-US" sz="3266"/>
            </a:br>
            <a:r>
              <a:rPr lang="it-IT" altLang="en-US" sz="3266"/>
              <a:t>HALF ADDER</a:t>
            </a:r>
          </a:p>
        </p:txBody>
      </p:sp>
      <p:graphicFrame>
        <p:nvGraphicFramePr>
          <p:cNvPr id="96259" name="Object 3"/>
          <p:cNvGraphicFramePr>
            <a:graphicFrameLocks noGrp="1" noChangeAspect="1"/>
          </p:cNvGraphicFramePr>
          <p:nvPr>
            <p:ph sz="half" idx="1"/>
          </p:nvPr>
        </p:nvGraphicFramePr>
        <p:xfrm>
          <a:off x="1454393" y="16301072"/>
          <a:ext cx="69127" cy="53285"/>
        </p:xfrm>
        <a:graphic>
          <a:graphicData uri="http://schemas.openxmlformats.org/presentationml/2006/ole">
            <mc:AlternateContent xmlns:mc="http://schemas.openxmlformats.org/markup-compatibility/2006">
              <mc:Choice xmlns:v="urn:schemas-microsoft-com:vml" Requires="v">
                <p:oleObj spid="_x0000_s4116" name="Immagine" r:id="rId4" imgW="1644396" imgH="1267968" progId="Word.Picture.8">
                  <p:embed/>
                </p:oleObj>
              </mc:Choice>
              <mc:Fallback>
                <p:oleObj name="Immagine" r:id="rId4" imgW="1644396" imgH="126796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4393" y="16301072"/>
                        <a:ext cx="69127" cy="53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626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5242" y="2645559"/>
            <a:ext cx="3789038" cy="332674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1" name="Rectangle 5"/>
          <p:cNvSpPr>
            <a:spLocks noChangeArrowheads="1"/>
          </p:cNvSpPr>
          <p:nvPr/>
        </p:nvSpPr>
        <p:spPr bwMode="auto">
          <a:xfrm>
            <a:off x="6231375" y="6387072"/>
            <a:ext cx="38472" cy="18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1179">
                <a:solidFill>
                  <a:srgbClr val="000000"/>
                </a:solidFill>
              </a:rPr>
              <a:t> </a:t>
            </a:r>
            <a:endParaRPr lang="it-IT" altLang="en-US" sz="2177"/>
          </a:p>
        </p:txBody>
      </p:sp>
      <p:sp>
        <p:nvSpPr>
          <p:cNvPr id="96262" name="Rectangle 6"/>
          <p:cNvSpPr>
            <a:spLocks noChangeArrowheads="1"/>
          </p:cNvSpPr>
          <p:nvPr/>
        </p:nvSpPr>
        <p:spPr bwMode="auto">
          <a:xfrm>
            <a:off x="4850270" y="5334321"/>
            <a:ext cx="5290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1633" b="1">
                <a:solidFill>
                  <a:srgbClr val="000000"/>
                </a:solidFill>
              </a:rPr>
              <a:t> </a:t>
            </a:r>
            <a:endParaRPr lang="it-IT" altLang="en-US" sz="2177"/>
          </a:p>
        </p:txBody>
      </p:sp>
      <p:sp>
        <p:nvSpPr>
          <p:cNvPr id="96263" name="Rectangle 7"/>
          <p:cNvSpPr>
            <a:spLocks noChangeArrowheads="1"/>
          </p:cNvSpPr>
          <p:nvPr/>
        </p:nvSpPr>
        <p:spPr bwMode="auto">
          <a:xfrm>
            <a:off x="4838748" y="5763486"/>
            <a:ext cx="52900"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1633" b="1">
                <a:solidFill>
                  <a:srgbClr val="000000"/>
                </a:solidFill>
              </a:rPr>
              <a:t> </a:t>
            </a:r>
            <a:endParaRPr lang="it-IT" altLang="en-US" sz="2177"/>
          </a:p>
        </p:txBody>
      </p:sp>
      <p:sp>
        <p:nvSpPr>
          <p:cNvPr id="96264" name="Freeform 8"/>
          <p:cNvSpPr>
            <a:spLocks/>
          </p:cNvSpPr>
          <p:nvPr/>
        </p:nvSpPr>
        <p:spPr bwMode="auto">
          <a:xfrm>
            <a:off x="5400408" y="5707320"/>
            <a:ext cx="142575" cy="142575"/>
          </a:xfrm>
          <a:custGeom>
            <a:avLst/>
            <a:gdLst>
              <a:gd name="T0" fmla="*/ 2147483646 w 99"/>
              <a:gd name="T1" fmla="*/ 2147483646 h 99"/>
              <a:gd name="T2" fmla="*/ 2147483646 w 99"/>
              <a:gd name="T3" fmla="*/ 2147483646 h 99"/>
              <a:gd name="T4" fmla="*/ 2147483646 w 99"/>
              <a:gd name="T5" fmla="*/ 2147483646 h 99"/>
              <a:gd name="T6" fmla="*/ 2147483646 w 99"/>
              <a:gd name="T7" fmla="*/ 2147483646 h 99"/>
              <a:gd name="T8" fmla="*/ 2147483646 w 99"/>
              <a:gd name="T9" fmla="*/ 2147483646 h 99"/>
              <a:gd name="T10" fmla="*/ 2147483646 w 99"/>
              <a:gd name="T11" fmla="*/ 2147483646 h 99"/>
              <a:gd name="T12" fmla="*/ 2147483646 w 99"/>
              <a:gd name="T13" fmla="*/ 2147483646 h 99"/>
              <a:gd name="T14" fmla="*/ 0 w 99"/>
              <a:gd name="T15" fmla="*/ 2147483646 h 99"/>
              <a:gd name="T16" fmla="*/ 0 w 99"/>
              <a:gd name="T17" fmla="*/ 2147483646 h 99"/>
              <a:gd name="T18" fmla="*/ 2147483646 w 99"/>
              <a:gd name="T19" fmla="*/ 2147483646 h 99"/>
              <a:gd name="T20" fmla="*/ 2147483646 w 99"/>
              <a:gd name="T21" fmla="*/ 2147483646 h 99"/>
              <a:gd name="T22" fmla="*/ 2147483646 w 99"/>
              <a:gd name="T23" fmla="*/ 2147483646 h 99"/>
              <a:gd name="T24" fmla="*/ 2147483646 w 99"/>
              <a:gd name="T25" fmla="*/ 2147483646 h 99"/>
              <a:gd name="T26" fmla="*/ 2147483646 w 99"/>
              <a:gd name="T27" fmla="*/ 2147483646 h 99"/>
              <a:gd name="T28" fmla="*/ 2147483646 w 99"/>
              <a:gd name="T29" fmla="*/ 2147483646 h 99"/>
              <a:gd name="T30" fmla="*/ 2147483646 w 99"/>
              <a:gd name="T31" fmla="*/ 2147483646 h 99"/>
              <a:gd name="T32" fmla="*/ 2147483646 w 99"/>
              <a:gd name="T33" fmla="*/ 2147483646 h 99"/>
              <a:gd name="T34" fmla="*/ 2147483646 w 99"/>
              <a:gd name="T35" fmla="*/ 2147483646 h 99"/>
              <a:gd name="T36" fmla="*/ 2147483646 w 99"/>
              <a:gd name="T37" fmla="*/ 2147483646 h 99"/>
              <a:gd name="T38" fmla="*/ 2147483646 w 99"/>
              <a:gd name="T39" fmla="*/ 2147483646 h 99"/>
              <a:gd name="T40" fmla="*/ 2147483646 w 99"/>
              <a:gd name="T41" fmla="*/ 2147483646 h 99"/>
              <a:gd name="T42" fmla="*/ 2147483646 w 99"/>
              <a:gd name="T43" fmla="*/ 2147483646 h 99"/>
              <a:gd name="T44" fmla="*/ 2147483646 w 99"/>
              <a:gd name="T45" fmla="*/ 2147483646 h 99"/>
              <a:gd name="T46" fmla="*/ 2147483646 w 99"/>
              <a:gd name="T47" fmla="*/ 2147483646 h 99"/>
              <a:gd name="T48" fmla="*/ 2147483646 w 99"/>
              <a:gd name="T49" fmla="*/ 2147483646 h 99"/>
              <a:gd name="T50" fmla="*/ 2147483646 w 99"/>
              <a:gd name="T51" fmla="*/ 2147483646 h 99"/>
              <a:gd name="T52" fmla="*/ 2147483646 w 99"/>
              <a:gd name="T53" fmla="*/ 2147483646 h 99"/>
              <a:gd name="T54" fmla="*/ 2147483646 w 99"/>
              <a:gd name="T55" fmla="*/ 2147483646 h 99"/>
              <a:gd name="T56" fmla="*/ 2147483646 w 99"/>
              <a:gd name="T57" fmla="*/ 2147483646 h 99"/>
              <a:gd name="T58" fmla="*/ 2147483646 w 99"/>
              <a:gd name="T59" fmla="*/ 2147483646 h 99"/>
              <a:gd name="T60" fmla="*/ 2147483646 w 99"/>
              <a:gd name="T61" fmla="*/ 2147483646 h 99"/>
              <a:gd name="T62" fmla="*/ 2147483646 w 99"/>
              <a:gd name="T63" fmla="*/ 2147483646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9" h="99">
                <a:moveTo>
                  <a:pt x="49" y="0"/>
                </a:moveTo>
                <a:lnTo>
                  <a:pt x="44" y="1"/>
                </a:lnTo>
                <a:lnTo>
                  <a:pt x="39" y="1"/>
                </a:lnTo>
                <a:lnTo>
                  <a:pt x="35" y="2"/>
                </a:lnTo>
                <a:lnTo>
                  <a:pt x="29" y="4"/>
                </a:lnTo>
                <a:lnTo>
                  <a:pt x="25" y="6"/>
                </a:lnTo>
                <a:lnTo>
                  <a:pt x="21" y="8"/>
                </a:lnTo>
                <a:lnTo>
                  <a:pt x="18" y="11"/>
                </a:lnTo>
                <a:lnTo>
                  <a:pt x="13" y="15"/>
                </a:lnTo>
                <a:lnTo>
                  <a:pt x="10" y="18"/>
                </a:lnTo>
                <a:lnTo>
                  <a:pt x="8" y="22"/>
                </a:lnTo>
                <a:lnTo>
                  <a:pt x="5" y="26"/>
                </a:lnTo>
                <a:lnTo>
                  <a:pt x="3" y="31"/>
                </a:lnTo>
                <a:lnTo>
                  <a:pt x="2" y="35"/>
                </a:lnTo>
                <a:lnTo>
                  <a:pt x="1" y="40"/>
                </a:lnTo>
                <a:lnTo>
                  <a:pt x="0" y="45"/>
                </a:lnTo>
                <a:lnTo>
                  <a:pt x="0" y="50"/>
                </a:lnTo>
                <a:lnTo>
                  <a:pt x="0" y="55"/>
                </a:lnTo>
                <a:lnTo>
                  <a:pt x="1" y="60"/>
                </a:lnTo>
                <a:lnTo>
                  <a:pt x="2" y="64"/>
                </a:lnTo>
                <a:lnTo>
                  <a:pt x="3" y="70"/>
                </a:lnTo>
                <a:lnTo>
                  <a:pt x="5" y="74"/>
                </a:lnTo>
                <a:lnTo>
                  <a:pt x="8" y="78"/>
                </a:lnTo>
                <a:lnTo>
                  <a:pt x="10" y="81"/>
                </a:lnTo>
                <a:lnTo>
                  <a:pt x="13" y="86"/>
                </a:lnTo>
                <a:lnTo>
                  <a:pt x="18" y="89"/>
                </a:lnTo>
                <a:lnTo>
                  <a:pt x="21" y="91"/>
                </a:lnTo>
                <a:lnTo>
                  <a:pt x="25" y="94"/>
                </a:lnTo>
                <a:lnTo>
                  <a:pt x="29" y="96"/>
                </a:lnTo>
                <a:lnTo>
                  <a:pt x="35" y="97"/>
                </a:lnTo>
                <a:lnTo>
                  <a:pt x="39" y="99"/>
                </a:lnTo>
                <a:lnTo>
                  <a:pt x="44" y="99"/>
                </a:lnTo>
                <a:lnTo>
                  <a:pt x="49" y="99"/>
                </a:lnTo>
                <a:lnTo>
                  <a:pt x="55" y="99"/>
                </a:lnTo>
                <a:lnTo>
                  <a:pt x="59" y="99"/>
                </a:lnTo>
                <a:lnTo>
                  <a:pt x="64" y="97"/>
                </a:lnTo>
                <a:lnTo>
                  <a:pt x="68" y="96"/>
                </a:lnTo>
                <a:lnTo>
                  <a:pt x="73" y="94"/>
                </a:lnTo>
                <a:lnTo>
                  <a:pt x="77" y="91"/>
                </a:lnTo>
                <a:lnTo>
                  <a:pt x="81" y="89"/>
                </a:lnTo>
                <a:lnTo>
                  <a:pt x="84" y="86"/>
                </a:lnTo>
                <a:lnTo>
                  <a:pt x="87" y="81"/>
                </a:lnTo>
                <a:lnTo>
                  <a:pt x="91" y="78"/>
                </a:lnTo>
                <a:lnTo>
                  <a:pt x="93" y="74"/>
                </a:lnTo>
                <a:lnTo>
                  <a:pt x="95" y="70"/>
                </a:lnTo>
                <a:lnTo>
                  <a:pt x="97" y="64"/>
                </a:lnTo>
                <a:lnTo>
                  <a:pt x="98" y="60"/>
                </a:lnTo>
                <a:lnTo>
                  <a:pt x="99" y="55"/>
                </a:lnTo>
                <a:lnTo>
                  <a:pt x="99" y="50"/>
                </a:lnTo>
                <a:lnTo>
                  <a:pt x="99" y="45"/>
                </a:lnTo>
                <a:lnTo>
                  <a:pt x="98" y="40"/>
                </a:lnTo>
                <a:lnTo>
                  <a:pt x="97" y="35"/>
                </a:lnTo>
                <a:lnTo>
                  <a:pt x="95" y="31"/>
                </a:lnTo>
                <a:lnTo>
                  <a:pt x="93" y="26"/>
                </a:lnTo>
                <a:lnTo>
                  <a:pt x="91" y="22"/>
                </a:lnTo>
                <a:lnTo>
                  <a:pt x="87" y="18"/>
                </a:lnTo>
                <a:lnTo>
                  <a:pt x="84" y="15"/>
                </a:lnTo>
                <a:lnTo>
                  <a:pt x="81" y="11"/>
                </a:lnTo>
                <a:lnTo>
                  <a:pt x="77" y="8"/>
                </a:lnTo>
                <a:lnTo>
                  <a:pt x="73" y="6"/>
                </a:lnTo>
                <a:lnTo>
                  <a:pt x="68" y="4"/>
                </a:lnTo>
                <a:lnTo>
                  <a:pt x="64" y="2"/>
                </a:lnTo>
                <a:lnTo>
                  <a:pt x="59" y="1"/>
                </a:lnTo>
                <a:lnTo>
                  <a:pt x="55" y="1"/>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1633"/>
          </a:p>
        </p:txBody>
      </p:sp>
      <p:graphicFrame>
        <p:nvGraphicFramePr>
          <p:cNvPr id="96265" name="Object 9"/>
          <p:cNvGraphicFramePr>
            <a:graphicFrameLocks noGrp="1" noChangeAspect="1"/>
          </p:cNvGraphicFramePr>
          <p:nvPr>
            <p:ph sz="half" idx="2"/>
          </p:nvPr>
        </p:nvGraphicFramePr>
        <p:xfrm>
          <a:off x="1523521" y="16301072"/>
          <a:ext cx="69127" cy="53285"/>
        </p:xfrm>
        <a:graphic>
          <a:graphicData uri="http://schemas.openxmlformats.org/presentationml/2006/ole">
            <mc:AlternateContent xmlns:mc="http://schemas.openxmlformats.org/markup-compatibility/2006">
              <mc:Choice xmlns:v="urn:schemas-microsoft-com:vml" Requires="v">
                <p:oleObj spid="_x0000_s4117" name="Immagine" r:id="rId7" imgW="1644396" imgH="1267968" progId="Word.Picture.8">
                  <p:embed/>
                </p:oleObj>
              </mc:Choice>
              <mc:Fallback>
                <p:oleObj name="Immagine" r:id="rId7" imgW="1644396" imgH="126796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521" y="16301072"/>
                        <a:ext cx="69127" cy="53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6" name="Group 10"/>
          <p:cNvGraphicFramePr>
            <a:graphicFrameLocks noGrp="1"/>
          </p:cNvGraphicFramePr>
          <p:nvPr/>
        </p:nvGraphicFramePr>
        <p:xfrm>
          <a:off x="6553969" y="2383452"/>
          <a:ext cx="3068961" cy="2253835"/>
        </p:xfrm>
        <a:graphic>
          <a:graphicData uri="http://schemas.openxmlformats.org/drawingml/2006/table">
            <a:tbl>
              <a:tblPr/>
              <a:tblGrid>
                <a:gridCol w="652388">
                  <a:extLst>
                    <a:ext uri="{9D8B030D-6E8A-4147-A177-3AD203B41FA5}">
                      <a16:colId xmlns="" xmlns:a16="http://schemas.microsoft.com/office/drawing/2014/main" val="20000"/>
                    </a:ext>
                  </a:extLst>
                </a:gridCol>
                <a:gridCol w="522775">
                  <a:extLst>
                    <a:ext uri="{9D8B030D-6E8A-4147-A177-3AD203B41FA5}">
                      <a16:colId xmlns="" xmlns:a16="http://schemas.microsoft.com/office/drawing/2014/main" val="20001"/>
                    </a:ext>
                  </a:extLst>
                </a:gridCol>
                <a:gridCol w="849689">
                  <a:extLst>
                    <a:ext uri="{9D8B030D-6E8A-4147-A177-3AD203B41FA5}">
                      <a16:colId xmlns="" xmlns:a16="http://schemas.microsoft.com/office/drawing/2014/main" val="20002"/>
                    </a:ext>
                  </a:extLst>
                </a:gridCol>
                <a:gridCol w="1044109">
                  <a:extLst>
                    <a:ext uri="{9D8B030D-6E8A-4147-A177-3AD203B41FA5}">
                      <a16:colId xmlns="" xmlns:a16="http://schemas.microsoft.com/office/drawing/2014/main" val="20003"/>
                    </a:ext>
                  </a:extLst>
                </a:gridCol>
              </a:tblGrid>
              <a:tr h="450767">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A</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B</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200" b="0" i="0" u="none" strike="noStrike" cap="none" normalizeH="0" baseline="0">
                          <a:ln>
                            <a:noFill/>
                          </a:ln>
                          <a:solidFill>
                            <a:srgbClr val="000000"/>
                          </a:solidFill>
                          <a:effectLst/>
                          <a:latin typeface="Times New Roman" pitchFamily="18" charset="0"/>
                        </a:rPr>
                        <a:t>Sum</a:t>
                      </a:r>
                      <a:endParaRPr kumimoji="0" lang="it-IT" altLang="en-US" sz="2200" b="0" i="0" u="none" strike="noStrike" cap="none" normalizeH="0" baseline="0">
                        <a:ln>
                          <a:noFill/>
                        </a:ln>
                        <a:solidFill>
                          <a:srgbClr val="000000"/>
                        </a:solidFill>
                        <a:effectLst/>
                        <a:latin typeface="Times New Roman" pitchFamily="18" charset="0"/>
                      </a:endParaRPr>
                    </a:p>
                  </a:txBody>
                  <a:tcPr marL="82953" marR="82953" marT="41482" marB="414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Carry</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50767">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50767">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50767">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50767">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04775" indent="-104775" defTabSz="449263">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marL="573088" indent="-115888" defTabSz="449263">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marL="1077913" indent="-163513" defTabSz="449263">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marL="1511300" indent="-139700" defTabSz="449263">
                        <a:lnSpc>
                          <a:spcPct val="95000"/>
                        </a:lnSpc>
                        <a:spcAft>
                          <a:spcPts val="525"/>
                        </a:spcAft>
                        <a:buClr>
                          <a:srgbClr val="000000"/>
                        </a:buClr>
                        <a:buSzPct val="75000"/>
                        <a:buFont typeface="StarSymbol" charset="0"/>
                        <a:defRPr>
                          <a:solidFill>
                            <a:srgbClr val="000000"/>
                          </a:solidFill>
                          <a:latin typeface="Times New Roman" pitchFamily="18" charset="0"/>
                        </a:defRPr>
                      </a:lvl4pPr>
                      <a:lvl5pPr marL="1941513" indent="-112713" defTabSz="449263">
                        <a:lnSpc>
                          <a:spcPct val="95000"/>
                        </a:lnSpc>
                        <a:spcAft>
                          <a:spcPts val="238"/>
                        </a:spcAft>
                        <a:buClr>
                          <a:srgbClr val="000000"/>
                        </a:buClr>
                        <a:buSzPct val="45000"/>
                        <a:buFont typeface="StarSymbol" charset="0"/>
                        <a:defRPr>
                          <a:solidFill>
                            <a:srgbClr val="000000"/>
                          </a:solidFill>
                          <a:latin typeface="Times New Roman" pitchFamily="18" charset="0"/>
                        </a:defRPr>
                      </a:lvl5pPr>
                      <a:lvl6pPr marL="23987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marL="28559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marL="33131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marL="3770313" indent="-112713" defTabSz="449263"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104775" marR="0" lvl="0" indent="-104775" algn="l" defTabSz="449263"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82953" marR="82953" marT="41482" marB="414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96298" name="Text Box 43"/>
          <p:cNvSpPr txBox="1">
            <a:spLocks noChangeArrowheads="1"/>
          </p:cNvSpPr>
          <p:nvPr/>
        </p:nvSpPr>
        <p:spPr bwMode="auto">
          <a:xfrm>
            <a:off x="1850435" y="5715962"/>
            <a:ext cx="7511829" cy="42736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en-US" altLang="en-US" sz="2177"/>
              <a:t>Half-Adder = mezzo sommatore </a:t>
            </a:r>
            <a:endParaRPr lang="it-IT" altLang="en-US" sz="2177"/>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39</a:t>
            </a:fld>
            <a:endParaRPr lang="it-IT"/>
          </a:p>
        </p:txBody>
      </p:sp>
    </p:spTree>
    <p:extLst>
      <p:ext uri="{BB962C8B-B14F-4D97-AF65-F5344CB8AC3E}">
        <p14:creationId xmlns:p14="http://schemas.microsoft.com/office/powerpoint/2010/main" val="43953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62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6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A4E9FAD9-772B-4BC1-9CB9-7B4D79D67CB7}" type="slidenum">
              <a:rPr lang="it-IT" smtClean="0"/>
              <a:t>4</a:t>
            </a:fld>
            <a:endParaRPr lang="it-IT"/>
          </a:p>
        </p:txBody>
      </p:sp>
      <p:sp>
        <p:nvSpPr>
          <p:cNvPr id="5" name="Rectangle 5"/>
          <p:cNvSpPr>
            <a:spLocks noChangeArrowheads="1"/>
          </p:cNvSpPr>
          <p:nvPr/>
        </p:nvSpPr>
        <p:spPr bwMode="auto">
          <a:xfrm>
            <a:off x="2016008" y="438548"/>
            <a:ext cx="8623625" cy="556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gn="ctr"/>
            <a:r>
              <a:rPr lang="it-IT" altLang="en-US" sz="2540" b="1" dirty="0">
                <a:solidFill>
                  <a:schemeClr val="tx1"/>
                </a:solidFill>
              </a:rPr>
              <a:t>L'informatica è una scienza “nuova”, vasta e per nulla semplice!</a:t>
            </a:r>
            <a:br>
              <a:rPr lang="it-IT" altLang="en-US" sz="2540" b="1" dirty="0">
                <a:solidFill>
                  <a:schemeClr val="tx1"/>
                </a:solidFill>
              </a:rPr>
            </a:br>
            <a:endParaRPr lang="it-IT" altLang="en-US" sz="2540" b="1" dirty="0">
              <a:solidFill>
                <a:schemeClr val="tx1"/>
              </a:solidFill>
            </a:endParaRPr>
          </a:p>
          <a:p>
            <a:r>
              <a:rPr lang="it-IT" altLang="en-US" sz="2540" dirty="0">
                <a:solidFill>
                  <a:schemeClr val="tx1"/>
                </a:solidFill>
              </a:rPr>
              <a:t>L'informatica si occupa di:</a:t>
            </a:r>
            <a:br>
              <a:rPr lang="it-IT" altLang="en-US" sz="2540" dirty="0">
                <a:solidFill>
                  <a:schemeClr val="tx1"/>
                </a:solidFill>
              </a:rPr>
            </a:br>
            <a:endParaRPr lang="it-IT" altLang="en-US" sz="2540" dirty="0">
              <a:solidFill>
                <a:schemeClr val="tx1"/>
              </a:solidFill>
            </a:endParaRPr>
          </a:p>
          <a:p>
            <a:r>
              <a:rPr lang="it-IT" altLang="en-US" sz="2540" dirty="0">
                <a:solidFill>
                  <a:schemeClr val="tx1"/>
                </a:solidFill>
              </a:rPr>
              <a:t>- Architettura degli elaboratori;</a:t>
            </a:r>
          </a:p>
          <a:p>
            <a:r>
              <a:rPr lang="it-IT" altLang="en-US" sz="2540" dirty="0">
                <a:solidFill>
                  <a:schemeClr val="tx1"/>
                </a:solidFill>
              </a:rPr>
              <a:t>- Algoritmi e loro implementazione sui calcolatori;</a:t>
            </a:r>
          </a:p>
          <a:p>
            <a:r>
              <a:rPr lang="it-IT" altLang="en-US" sz="2540" dirty="0">
                <a:solidFill>
                  <a:schemeClr val="tx1"/>
                </a:solidFill>
              </a:rPr>
              <a:t>- Ottimizzazione dei procedimenti di calcolo;</a:t>
            </a:r>
          </a:p>
          <a:p>
            <a:r>
              <a:rPr lang="it-IT" altLang="en-US" sz="2540" dirty="0">
                <a:solidFill>
                  <a:schemeClr val="tx1"/>
                </a:solidFill>
              </a:rPr>
              <a:t>- Simulazione di “situazioni reali” tramite modelli matematici;</a:t>
            </a:r>
          </a:p>
          <a:p>
            <a:r>
              <a:rPr lang="it-IT" altLang="en-US" sz="2540" dirty="0">
                <a:solidFill>
                  <a:schemeClr val="tx1"/>
                </a:solidFill>
              </a:rPr>
              <a:t>- Basi Dati, loro strutturazione, </a:t>
            </a:r>
            <a:r>
              <a:rPr lang="it-IT" altLang="en-US" sz="2540" dirty="0" err="1">
                <a:solidFill>
                  <a:schemeClr val="tx1"/>
                </a:solidFill>
              </a:rPr>
              <a:t>imple</a:t>
            </a:r>
            <a:fld id="{9C734AFF-9C79-48EE-9C41-6973B9E7DF26}" type="slidenum">
              <a:rPr lang="it-IT" altLang="en-US" sz="2540" smtClean="0">
                <a:solidFill>
                  <a:schemeClr val="tx1"/>
                </a:solidFill>
              </a:rPr>
              <a:t>4</a:t>
            </a:fld>
            <a:r>
              <a:rPr lang="it-IT" altLang="en-US" sz="2540" dirty="0" err="1">
                <a:solidFill>
                  <a:schemeClr val="tx1"/>
                </a:solidFill>
              </a:rPr>
              <a:t>mentazione</a:t>
            </a:r>
            <a:r>
              <a:rPr lang="it-IT" altLang="en-US" sz="2540" dirty="0">
                <a:solidFill>
                  <a:schemeClr val="tx1"/>
                </a:solidFill>
              </a:rPr>
              <a:t>, ecc.;</a:t>
            </a:r>
          </a:p>
          <a:p>
            <a:r>
              <a:rPr lang="it-IT" altLang="en-US" sz="2540" dirty="0">
                <a:solidFill>
                  <a:schemeClr val="tx1"/>
                </a:solidFill>
              </a:rPr>
              <a:t>- Linguaggi di programmazione;</a:t>
            </a:r>
          </a:p>
          <a:p>
            <a:pPr>
              <a:buFontTx/>
              <a:buChar char="-"/>
            </a:pPr>
            <a:r>
              <a:rPr lang="it-IT" altLang="en-US" sz="2540" dirty="0">
                <a:solidFill>
                  <a:schemeClr val="tx1"/>
                </a:solidFill>
              </a:rPr>
              <a:t>Simulazione dell’intelligenza dell’uomo </a:t>
            </a:r>
            <a:br>
              <a:rPr lang="it-IT" altLang="en-US" sz="2540" dirty="0">
                <a:solidFill>
                  <a:schemeClr val="tx1"/>
                </a:solidFill>
              </a:rPr>
            </a:br>
            <a:r>
              <a:rPr lang="it-IT" altLang="en-US" sz="2540" dirty="0">
                <a:solidFill>
                  <a:schemeClr val="tx1"/>
                </a:solidFill>
              </a:rPr>
              <a:t>                    (Intelligenza Artificiale)</a:t>
            </a:r>
          </a:p>
          <a:p>
            <a:pPr>
              <a:buFontTx/>
              <a:buChar char="-"/>
            </a:pPr>
            <a:r>
              <a:rPr lang="en-US" altLang="en-US" sz="2540" dirty="0">
                <a:solidFill>
                  <a:schemeClr val="tx1"/>
                </a:solidFill>
              </a:rPr>
              <a:t> etc.. etc..</a:t>
            </a:r>
            <a:endParaRPr lang="it-IT" altLang="en-US" sz="2540" dirty="0">
              <a:solidFill>
                <a:schemeClr val="tx1"/>
              </a:solidFill>
            </a:endParaRPr>
          </a:p>
        </p:txBody>
      </p:sp>
    </p:spTree>
    <p:extLst>
      <p:ext uri="{BB962C8B-B14F-4D97-AF65-F5344CB8AC3E}">
        <p14:creationId xmlns:p14="http://schemas.microsoft.com/office/powerpoint/2010/main" val="2527161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title"/>
          </p:nvPr>
        </p:nvSpPr>
        <p:spPr>
          <a:xfrm>
            <a:off x="2046296" y="162738"/>
            <a:ext cx="7949635" cy="1123318"/>
          </a:xfrm>
        </p:spPr>
        <p:txBody>
          <a:bodyPr/>
          <a:lstStyle/>
          <a:p>
            <a:pPr eaLnBrk="1"/>
            <a:r>
              <a:rPr lang="it-IT" altLang="en-US" sz="3266"/>
              <a:t>ESEMPIO  di FULL ADDER</a:t>
            </a:r>
          </a:p>
        </p:txBody>
      </p:sp>
      <p:sp>
        <p:nvSpPr>
          <p:cNvPr id="98307" name="Text Box 7"/>
          <p:cNvSpPr txBox="1">
            <a:spLocks noChangeArrowheads="1"/>
          </p:cNvSpPr>
          <p:nvPr/>
        </p:nvSpPr>
        <p:spPr bwMode="auto">
          <a:xfrm>
            <a:off x="1915242" y="5911822"/>
            <a:ext cx="7447022" cy="65069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en-US" altLang="en-US" sz="1814"/>
              <a:t>Accoppiando opportunamente piu’ half adder si possono ottenere circuiti che effettuano somme binarie</a:t>
            </a:r>
            <a:endParaRPr lang="it-IT" altLang="en-US" sz="1814"/>
          </a:p>
        </p:txBody>
      </p:sp>
      <p:pic>
        <p:nvPicPr>
          <p:cNvPr id="983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687" y="1519360"/>
            <a:ext cx="5978068" cy="381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40</a:t>
            </a:fld>
            <a:endParaRPr lang="it-IT"/>
          </a:p>
        </p:txBody>
      </p:sp>
    </p:spTree>
    <p:extLst>
      <p:ext uri="{BB962C8B-B14F-4D97-AF65-F5344CB8AC3E}">
        <p14:creationId xmlns:p14="http://schemas.microsoft.com/office/powerpoint/2010/main" val="1947948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79443" y="423405"/>
            <a:ext cx="3462123" cy="3135210"/>
          </a:xfrm>
        </p:spPr>
        <p:txBody>
          <a:bodyPr/>
          <a:lstStyle/>
          <a:p>
            <a:pPr eaLnBrk="1"/>
            <a:r>
              <a:rPr lang="it-IT" altLang="en-US" sz="3266"/>
              <a:t>ESEMPIO  di FULL ADDER</a:t>
            </a:r>
            <a:br>
              <a:rPr lang="it-IT" altLang="en-US" sz="3266"/>
            </a:br>
            <a:r>
              <a:rPr lang="it-IT" altLang="en-US" sz="3266"/>
              <a:t>a 4 bit</a:t>
            </a:r>
          </a:p>
        </p:txBody>
      </p:sp>
      <p:pic>
        <p:nvPicPr>
          <p:cNvPr id="100355" name="Picture 6" descr="4-bit-full-a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017" y="227544"/>
            <a:ext cx="4311813" cy="604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41</a:t>
            </a:fld>
            <a:endParaRPr lang="it-IT"/>
          </a:p>
        </p:txBody>
      </p:sp>
    </p:spTree>
    <p:extLst>
      <p:ext uri="{BB962C8B-B14F-4D97-AF65-F5344CB8AC3E}">
        <p14:creationId xmlns:p14="http://schemas.microsoft.com/office/powerpoint/2010/main" val="1094428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472" y="302433"/>
            <a:ext cx="6508044" cy="5550343"/>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42</a:t>
            </a:fld>
            <a:endParaRPr lang="it-IT"/>
          </a:p>
        </p:txBody>
      </p:sp>
    </p:spTree>
    <p:extLst>
      <p:ext uri="{BB962C8B-B14F-4D97-AF65-F5344CB8AC3E}">
        <p14:creationId xmlns:p14="http://schemas.microsoft.com/office/powerpoint/2010/main" val="102272709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090" y="246267"/>
            <a:ext cx="7642883" cy="6253136"/>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43</a:t>
            </a:fld>
            <a:endParaRPr lang="it-IT"/>
          </a:p>
        </p:txBody>
      </p:sp>
    </p:spTree>
    <p:extLst>
      <p:ext uri="{BB962C8B-B14F-4D97-AF65-F5344CB8AC3E}">
        <p14:creationId xmlns:p14="http://schemas.microsoft.com/office/powerpoint/2010/main" val="232909542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1"/>
          <p:cNvSpPr txBox="1">
            <a:spLocks noChangeArrowheads="1"/>
          </p:cNvSpPr>
          <p:nvPr/>
        </p:nvSpPr>
        <p:spPr bwMode="auto">
          <a:xfrm>
            <a:off x="2492742" y="175699"/>
            <a:ext cx="6116322" cy="43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994">
                <a:solidFill>
                  <a:srgbClr val="000000"/>
                </a:solidFill>
                <a:cs typeface="Times New Roman" panose="02020603050405020304" pitchFamily="18" charset="0"/>
              </a:rPr>
              <a:t>La macchina di Von Neumann</a:t>
            </a:r>
          </a:p>
        </p:txBody>
      </p:sp>
      <p:sp>
        <p:nvSpPr>
          <p:cNvPr id="106499" name="Text Box 2"/>
          <p:cNvSpPr txBox="1">
            <a:spLocks noChangeArrowheads="1"/>
          </p:cNvSpPr>
          <p:nvPr/>
        </p:nvSpPr>
        <p:spPr bwMode="auto">
          <a:xfrm>
            <a:off x="2597874" y="637988"/>
            <a:ext cx="6110562" cy="31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95000"/>
              </a:lnSpc>
              <a:buClr>
                <a:srgbClr val="000000"/>
              </a:buClr>
              <a:buSzPct val="45000"/>
              <a:buFont typeface="StarSymbol" charset="0"/>
              <a:buNone/>
            </a:pPr>
            <a:r>
              <a:rPr lang="en-GB" altLang="en-US" sz="2177" b="1">
                <a:solidFill>
                  <a:srgbClr val="000000"/>
                </a:solidFill>
                <a:cs typeface="Times New Roman" panose="02020603050405020304" pitchFamily="18" charset="0"/>
              </a:rPr>
              <a:t>Componenti della macchina di Von Neumann:</a:t>
            </a:r>
          </a:p>
        </p:txBody>
      </p:sp>
      <p:pic>
        <p:nvPicPr>
          <p:cNvPr id="1065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017" y="1273094"/>
            <a:ext cx="6106241" cy="44198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44</a:t>
            </a:fld>
            <a:endParaRPr lang="it-IT"/>
          </a:p>
        </p:txBody>
      </p:sp>
    </p:spTree>
    <p:extLst>
      <p:ext uri="{BB962C8B-B14F-4D97-AF65-F5344CB8AC3E}">
        <p14:creationId xmlns:p14="http://schemas.microsoft.com/office/powerpoint/2010/main" val="306642847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2242157" y="750320"/>
            <a:ext cx="7969797" cy="4273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endParaRPr lang="it-IT" altLang="en-US" sz="2177">
              <a:solidFill>
                <a:schemeClr val="tx1"/>
              </a:solidFill>
            </a:endParaRPr>
          </a:p>
        </p:txBody>
      </p:sp>
      <p:pic>
        <p:nvPicPr>
          <p:cNvPr id="1085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381" y="946181"/>
            <a:ext cx="8949100" cy="53011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48" name="Text Box 4"/>
          <p:cNvSpPr txBox="1">
            <a:spLocks noChangeArrowheads="1"/>
          </p:cNvSpPr>
          <p:nvPr/>
        </p:nvSpPr>
        <p:spPr bwMode="auto">
          <a:xfrm>
            <a:off x="2438017" y="423405"/>
            <a:ext cx="7838743" cy="4273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endParaRPr lang="it-IT" altLang="en-US" sz="2177">
              <a:solidFill>
                <a:schemeClr val="tx1"/>
              </a:solidFill>
            </a:endParaRPr>
          </a:p>
        </p:txBody>
      </p:sp>
      <p:sp>
        <p:nvSpPr>
          <p:cNvPr id="108549" name="Text Box 5"/>
          <p:cNvSpPr txBox="1">
            <a:spLocks noChangeArrowheads="1"/>
          </p:cNvSpPr>
          <p:nvPr/>
        </p:nvSpPr>
        <p:spPr bwMode="auto">
          <a:xfrm>
            <a:off x="2242157" y="293791"/>
            <a:ext cx="7380774" cy="53905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gn="ctr">
              <a:spcBef>
                <a:spcPct val="50000"/>
              </a:spcBef>
            </a:pPr>
            <a:r>
              <a:rPr lang="en-US" altLang="en-US" sz="2903">
                <a:solidFill>
                  <a:schemeClr val="tx1"/>
                </a:solidFill>
              </a:rPr>
              <a:t>IL MODELLO DI VON NEUMANN</a:t>
            </a:r>
            <a:endParaRPr lang="it-IT" altLang="en-US" sz="2903">
              <a:solidFill>
                <a:schemeClr val="tx1"/>
              </a:solidFill>
            </a:endParaRP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45</a:t>
            </a:fld>
            <a:endParaRPr lang="it-IT"/>
          </a:p>
        </p:txBody>
      </p:sp>
    </p:spTree>
    <p:extLst>
      <p:ext uri="{BB962C8B-B14F-4D97-AF65-F5344CB8AC3E}">
        <p14:creationId xmlns:p14="http://schemas.microsoft.com/office/powerpoint/2010/main" val="176759681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2145666" y="414764"/>
            <a:ext cx="8157016" cy="54809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gn="ctr">
              <a:spcBef>
                <a:spcPct val="50000"/>
              </a:spcBef>
            </a:pPr>
            <a:r>
              <a:rPr lang="it-IT" altLang="en-US" sz="2540">
                <a:solidFill>
                  <a:schemeClr val="accent2"/>
                </a:solidFill>
                <a:cs typeface="Times New Roman" panose="02020603050405020304" pitchFamily="18" charset="0"/>
              </a:rPr>
              <a:t>UNITA’ DI MEMORIA</a:t>
            </a:r>
          </a:p>
          <a:p>
            <a:pPr>
              <a:spcBef>
                <a:spcPct val="50000"/>
              </a:spcBef>
            </a:pPr>
            <a:r>
              <a:rPr lang="it-IT" altLang="en-US" sz="2540">
                <a:solidFill>
                  <a:schemeClr val="tx1"/>
                </a:solidFill>
                <a:cs typeface="Times New Roman" panose="02020603050405020304" pitchFamily="18" charset="0"/>
              </a:rPr>
              <a:t>E’ concepibile come un magazzino che contiene informazioni. Funzioni caratteristiche  di queste unita’ sono:</a:t>
            </a:r>
          </a:p>
          <a:p>
            <a:pPr>
              <a:spcBef>
                <a:spcPct val="50000"/>
              </a:spcBef>
            </a:pPr>
            <a:r>
              <a:rPr lang="it-IT" altLang="en-US" sz="2177">
                <a:solidFill>
                  <a:schemeClr val="tx1"/>
                </a:solidFill>
                <a:cs typeface="Times New Roman" panose="02020603050405020304" pitchFamily="18" charset="0"/>
              </a:rPr>
              <a:t> </a:t>
            </a:r>
          </a:p>
          <a:p>
            <a:pPr>
              <a:spcBef>
                <a:spcPct val="50000"/>
              </a:spcBef>
            </a:pPr>
            <a:r>
              <a:rPr lang="it-IT" altLang="en-US" sz="2177">
                <a:solidFill>
                  <a:schemeClr val="tx1"/>
                </a:solidFill>
                <a:cs typeface="Times New Roman" panose="02020603050405020304" pitchFamily="18" charset="0"/>
              </a:rPr>
              <a:t>1.     IMMAGAZZINARE (store), cioe’ riprodurre all’interno della memoria una informazione fornita da un’altra unita’;</a:t>
            </a:r>
          </a:p>
          <a:p>
            <a:pPr>
              <a:spcBef>
                <a:spcPct val="50000"/>
              </a:spcBef>
            </a:pPr>
            <a:r>
              <a:rPr lang="it-IT" altLang="en-US" sz="2177">
                <a:solidFill>
                  <a:schemeClr val="tx1"/>
                </a:solidFill>
                <a:cs typeface="Times New Roman" panose="02020603050405020304" pitchFamily="18" charset="0"/>
              </a:rPr>
              <a:t>2.     CONSERVARE (keep) mantenere l’informazione per il tempo  necessario;</a:t>
            </a:r>
          </a:p>
          <a:p>
            <a:pPr>
              <a:spcBef>
                <a:spcPct val="50000"/>
              </a:spcBef>
            </a:pPr>
            <a:r>
              <a:rPr lang="it-IT" altLang="en-US" sz="2177">
                <a:solidFill>
                  <a:schemeClr val="tx1"/>
                </a:solidFill>
                <a:cs typeface="Times New Roman" panose="02020603050405020304" pitchFamily="18" charset="0"/>
              </a:rPr>
              <a:t>3.     RICHIAMARE (research), cioe’ rendere disponibili le informazioni all’esterno.</a:t>
            </a:r>
          </a:p>
          <a:p>
            <a:pPr>
              <a:spcBef>
                <a:spcPct val="50000"/>
              </a:spcBef>
            </a:pPr>
            <a:r>
              <a:rPr lang="it-IT" altLang="en-US" sz="2177">
                <a:solidFill>
                  <a:schemeClr val="tx1"/>
                </a:solidFill>
                <a:cs typeface="Times New Roman" panose="02020603050405020304" pitchFamily="18" charset="0"/>
              </a:rPr>
              <a:t> </a:t>
            </a:r>
          </a:p>
          <a:p>
            <a:pPr>
              <a:spcBef>
                <a:spcPct val="50000"/>
              </a:spcBef>
            </a:pPr>
            <a:endParaRPr lang="it-IT" altLang="en-US" sz="2177">
              <a:solidFill>
                <a:schemeClr val="tx1"/>
              </a:solidFill>
            </a:endParaRP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46</a:t>
            </a:fld>
            <a:endParaRPr lang="it-IT"/>
          </a:p>
        </p:txBody>
      </p:sp>
    </p:spTree>
    <p:extLst>
      <p:ext uri="{BB962C8B-B14F-4D97-AF65-F5344CB8AC3E}">
        <p14:creationId xmlns:p14="http://schemas.microsoft.com/office/powerpoint/2010/main" val="3688692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2" name="Object 2"/>
          <p:cNvGraphicFramePr>
            <a:graphicFrameLocks noChangeAspect="1"/>
          </p:cNvGraphicFramePr>
          <p:nvPr/>
        </p:nvGraphicFramePr>
        <p:xfrm>
          <a:off x="8781883" y="2557709"/>
          <a:ext cx="926018" cy="2626836"/>
        </p:xfrm>
        <a:graphic>
          <a:graphicData uri="http://schemas.openxmlformats.org/presentationml/2006/ole">
            <mc:AlternateContent xmlns:mc="http://schemas.openxmlformats.org/markup-compatibility/2006">
              <mc:Choice xmlns:v="urn:schemas-microsoft-com:vml" Requires="v">
                <p:oleObj spid="_x0000_s5140" name="Foglio di lavoro" r:id="rId4" imgW="1505306" imgH="4381913" progId="Excel.Sheet.8">
                  <p:embed/>
                </p:oleObj>
              </mc:Choice>
              <mc:Fallback>
                <p:oleObj name="Foglio di lavoro" r:id="rId4" imgW="1505306" imgH="4381913"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1883" y="2557709"/>
                        <a:ext cx="926018" cy="262683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3" name="Text Box 3"/>
          <p:cNvSpPr txBox="1">
            <a:spLocks noChangeArrowheads="1"/>
          </p:cNvSpPr>
          <p:nvPr/>
        </p:nvSpPr>
        <p:spPr bwMode="auto">
          <a:xfrm>
            <a:off x="1800029" y="622146"/>
            <a:ext cx="8295271" cy="21025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2177">
                <a:solidFill>
                  <a:schemeClr val="tx1"/>
                </a:solidFill>
                <a:cs typeface="Times New Roman" panose="02020603050405020304" pitchFamily="18" charset="0"/>
              </a:rPr>
              <a:t>ATTENZIONE A NON CONFONDERE LA MEMORIA CENTRALE o INTERNA CON LE MEMORIE AUSILIARIE O ESTERNE.</a:t>
            </a:r>
          </a:p>
          <a:p>
            <a:pPr>
              <a:spcBef>
                <a:spcPct val="50000"/>
              </a:spcBef>
            </a:pPr>
            <a:r>
              <a:rPr lang="it-IT" altLang="en-US" sz="2177">
                <a:solidFill>
                  <a:schemeClr val="tx1"/>
                </a:solidFill>
                <a:cs typeface="Times New Roman" panose="02020603050405020304" pitchFamily="18" charset="0"/>
              </a:rPr>
              <a:t>Quest’ultime sono piu’ spesso chiamate </a:t>
            </a:r>
            <a:r>
              <a:rPr lang="it-IT" altLang="en-US" sz="2177" u="sng">
                <a:solidFill>
                  <a:srgbClr val="0000FF"/>
                </a:solidFill>
                <a:cs typeface="Times New Roman" panose="02020603050405020304" pitchFamily="18" charset="0"/>
              </a:rPr>
              <a:t>memorie di massa</a:t>
            </a:r>
            <a:r>
              <a:rPr lang="it-IT" altLang="en-US" sz="2177">
                <a:solidFill>
                  <a:schemeClr val="tx1"/>
                </a:solidFill>
                <a:cs typeface="Times New Roman" panose="02020603050405020304" pitchFamily="18" charset="0"/>
              </a:rPr>
              <a:t> per sottolineare la loro funzione di grandi depositi di dati e di informazioni.</a:t>
            </a:r>
          </a:p>
          <a:p>
            <a:pPr>
              <a:spcBef>
                <a:spcPct val="50000"/>
              </a:spcBef>
            </a:pPr>
            <a:endParaRPr lang="it-IT" altLang="en-US" sz="2177">
              <a:solidFill>
                <a:schemeClr val="tx1"/>
              </a:solidFill>
            </a:endParaRPr>
          </a:p>
        </p:txBody>
      </p:sp>
      <p:sp>
        <p:nvSpPr>
          <p:cNvPr id="112644" name="Text Box 4"/>
          <p:cNvSpPr txBox="1">
            <a:spLocks noChangeArrowheads="1"/>
          </p:cNvSpPr>
          <p:nvPr/>
        </p:nvSpPr>
        <p:spPr bwMode="auto">
          <a:xfrm>
            <a:off x="2007411" y="2557710"/>
            <a:ext cx="6636217" cy="411279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2177">
                <a:solidFill>
                  <a:schemeClr val="tx1"/>
                </a:solidFill>
                <a:cs typeface="Times New Roman" panose="02020603050405020304" pitchFamily="18" charset="0"/>
              </a:rPr>
              <a:t>Tutte le memorie centrali sono di tipo ad accesso </a:t>
            </a:r>
            <a:br>
              <a:rPr lang="it-IT" altLang="en-US" sz="2177">
                <a:solidFill>
                  <a:schemeClr val="tx1"/>
                </a:solidFill>
                <a:cs typeface="Times New Roman" panose="02020603050405020304" pitchFamily="18" charset="0"/>
              </a:rPr>
            </a:br>
            <a:r>
              <a:rPr lang="it-IT" altLang="en-US" sz="2177">
                <a:solidFill>
                  <a:schemeClr val="tx1"/>
                </a:solidFill>
                <a:cs typeface="Times New Roman" panose="02020603050405020304" pitchFamily="18" charset="0"/>
              </a:rPr>
              <a:t>diretto (RAM) e presentano due caratteristiche:</a:t>
            </a:r>
          </a:p>
          <a:p>
            <a:pPr>
              <a:spcBef>
                <a:spcPct val="50000"/>
              </a:spcBef>
              <a:buFont typeface="Wingdings" panose="05000000000000000000" pitchFamily="2" charset="2"/>
              <a:buChar char="v"/>
            </a:pPr>
            <a:r>
              <a:rPr lang="it-IT" altLang="en-US" sz="2177">
                <a:solidFill>
                  <a:schemeClr val="tx1"/>
                </a:solidFill>
                <a:cs typeface="Times New Roman" panose="02020603050405020304" pitchFamily="18" charset="0"/>
              </a:rPr>
              <a:t>     sono suddivise in un numero di uguali </a:t>
            </a:r>
            <a:br>
              <a:rPr lang="it-IT" altLang="en-US" sz="2177">
                <a:solidFill>
                  <a:schemeClr val="tx1"/>
                </a:solidFill>
                <a:cs typeface="Times New Roman" panose="02020603050405020304" pitchFamily="18" charset="0"/>
              </a:rPr>
            </a:br>
            <a:r>
              <a:rPr lang="it-IT" altLang="en-US" sz="2177">
                <a:solidFill>
                  <a:schemeClr val="tx1"/>
                </a:solidFill>
                <a:cs typeface="Times New Roman" panose="02020603050405020304" pitchFamily="18" charset="0"/>
              </a:rPr>
              <a:t>         sottounita’; </a:t>
            </a:r>
            <a:r>
              <a:rPr lang="it-IT" altLang="en-US" sz="2177" i="1">
                <a:solidFill>
                  <a:srgbClr val="0000FF"/>
                </a:solidFill>
                <a:cs typeface="Times New Roman" panose="02020603050405020304" pitchFamily="18" charset="0"/>
              </a:rPr>
              <a:t>locazioni, </a:t>
            </a:r>
            <a:r>
              <a:rPr lang="it-IT" altLang="en-US" sz="2177">
                <a:solidFill>
                  <a:schemeClr val="tx1"/>
                </a:solidFill>
                <a:cs typeface="Times New Roman" panose="02020603050405020304" pitchFamily="18" charset="0"/>
              </a:rPr>
              <a:t>ciascuna delle quali </a:t>
            </a:r>
            <a:br>
              <a:rPr lang="it-IT" altLang="en-US" sz="2177">
                <a:solidFill>
                  <a:schemeClr val="tx1"/>
                </a:solidFill>
                <a:cs typeface="Times New Roman" panose="02020603050405020304" pitchFamily="18" charset="0"/>
              </a:rPr>
            </a:br>
            <a:r>
              <a:rPr lang="it-IT" altLang="en-US" sz="2177">
                <a:solidFill>
                  <a:schemeClr val="tx1"/>
                </a:solidFill>
                <a:cs typeface="Times New Roman" panose="02020603050405020304" pitchFamily="18" charset="0"/>
              </a:rPr>
              <a:t>         puo’ contenere lo stesso numero di informazioni;</a:t>
            </a:r>
          </a:p>
          <a:p>
            <a:pPr>
              <a:spcBef>
                <a:spcPct val="50000"/>
              </a:spcBef>
              <a:buFont typeface="Wingdings" panose="05000000000000000000" pitchFamily="2" charset="2"/>
              <a:buChar char="v"/>
            </a:pPr>
            <a:r>
              <a:rPr lang="it-IT" altLang="en-US" sz="2177">
                <a:solidFill>
                  <a:schemeClr val="tx1"/>
                </a:solidFill>
                <a:cs typeface="Times New Roman" panose="02020603050405020304" pitchFamily="18" charset="0"/>
              </a:rPr>
              <a:t>     ad ogni locazione viene associato un numero detto </a:t>
            </a:r>
            <a:br>
              <a:rPr lang="it-IT" altLang="en-US" sz="2177">
                <a:solidFill>
                  <a:schemeClr val="tx1"/>
                </a:solidFill>
                <a:cs typeface="Times New Roman" panose="02020603050405020304" pitchFamily="18" charset="0"/>
              </a:rPr>
            </a:br>
            <a:r>
              <a:rPr lang="it-IT" altLang="en-US" sz="2177">
                <a:solidFill>
                  <a:schemeClr val="tx1"/>
                </a:solidFill>
                <a:cs typeface="Times New Roman" panose="02020603050405020304" pitchFamily="18" charset="0"/>
              </a:rPr>
              <a:t>         indirizzo (address) con cui e’ possibile indirizzarla </a:t>
            </a:r>
            <a:br>
              <a:rPr lang="it-IT" altLang="en-US" sz="2177">
                <a:solidFill>
                  <a:schemeClr val="tx1"/>
                </a:solidFill>
                <a:cs typeface="Times New Roman" panose="02020603050405020304" pitchFamily="18" charset="0"/>
              </a:rPr>
            </a:br>
            <a:r>
              <a:rPr lang="it-IT" altLang="en-US" sz="2177">
                <a:solidFill>
                  <a:schemeClr val="tx1"/>
                </a:solidFill>
                <a:cs typeface="Times New Roman" panose="02020603050405020304" pitchFamily="18" charset="0"/>
              </a:rPr>
              <a:t>         esplicitamente. </a:t>
            </a:r>
          </a:p>
          <a:p>
            <a:pPr>
              <a:spcBef>
                <a:spcPct val="50000"/>
              </a:spcBef>
              <a:buFont typeface="Wingdings" panose="05000000000000000000" pitchFamily="2" charset="2"/>
              <a:buChar char="v"/>
            </a:pPr>
            <a:endParaRPr lang="it-IT" altLang="en-US" sz="2177">
              <a:solidFill>
                <a:schemeClr val="tx1"/>
              </a:solidFill>
              <a:cs typeface="Times New Roman" panose="02020603050405020304" pitchFamily="18" charset="0"/>
            </a:endParaRPr>
          </a:p>
          <a:p>
            <a:pPr>
              <a:spcBef>
                <a:spcPct val="50000"/>
              </a:spcBef>
            </a:pPr>
            <a:endParaRPr lang="it-IT" altLang="en-US" sz="2177">
              <a:solidFill>
                <a:schemeClr val="tx1"/>
              </a:solidFill>
            </a:endParaRPr>
          </a:p>
        </p:txBody>
      </p:sp>
      <p:graphicFrame>
        <p:nvGraphicFramePr>
          <p:cNvPr id="102405" name="Object 5"/>
          <p:cNvGraphicFramePr>
            <a:graphicFrameLocks noChangeAspect="1"/>
          </p:cNvGraphicFramePr>
          <p:nvPr/>
        </p:nvGraphicFramePr>
        <p:xfrm>
          <a:off x="7952355" y="0"/>
          <a:ext cx="2540427" cy="7396617"/>
        </p:xfrm>
        <a:graphic>
          <a:graphicData uri="http://schemas.openxmlformats.org/presentationml/2006/ole">
            <mc:AlternateContent xmlns:mc="http://schemas.openxmlformats.org/markup-compatibility/2006">
              <mc:Choice xmlns:v="urn:schemas-microsoft-com:vml" Requires="v">
                <p:oleObj spid="_x0000_s5141" name="Foglio di lavoro" r:id="rId6" imgW="1505306" imgH="4381913" progId="Excel.Sheet.8">
                  <p:embed/>
                </p:oleObj>
              </mc:Choice>
              <mc:Fallback>
                <p:oleObj name="Foglio di lavoro" r:id="rId6" imgW="1505306" imgH="4381913"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2355" y="0"/>
                        <a:ext cx="2540427" cy="739661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47</a:t>
            </a:fld>
            <a:endParaRPr lang="it-IT"/>
          </a:p>
        </p:txBody>
      </p:sp>
    </p:spTree>
    <p:extLst>
      <p:ext uri="{BB962C8B-B14F-4D97-AF65-F5344CB8AC3E}">
        <p14:creationId xmlns:p14="http://schemas.microsoft.com/office/powerpoint/2010/main" val="2605855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05"/>
                                        </p:tgtEl>
                                        <p:attrNameLst>
                                          <p:attrName>style.visibility</p:attrName>
                                        </p:attrNameLst>
                                      </p:cBhvr>
                                      <p:to>
                                        <p:strVal val="visible"/>
                                      </p:to>
                                    </p:set>
                                    <p:anim calcmode="lin" valueType="num">
                                      <p:cBhvr additive="base">
                                        <p:cTn id="7" dur="500" fill="hold"/>
                                        <p:tgtEl>
                                          <p:spTgt spid="102405"/>
                                        </p:tgtEl>
                                        <p:attrNameLst>
                                          <p:attrName>ppt_x</p:attrName>
                                        </p:attrNameLst>
                                      </p:cBhvr>
                                      <p:tavLst>
                                        <p:tav tm="0">
                                          <p:val>
                                            <p:strVal val="0-#ppt_w/2"/>
                                          </p:val>
                                        </p:tav>
                                        <p:tav tm="100000">
                                          <p:val>
                                            <p:strVal val="#ppt_x"/>
                                          </p:val>
                                        </p:tav>
                                      </p:tavLst>
                                    </p:anim>
                                    <p:anim calcmode="lin" valueType="num">
                                      <p:cBhvr additive="base">
                                        <p:cTn id="8" dur="500" fill="hold"/>
                                        <p:tgtEl>
                                          <p:spTgt spid="1024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1800029" y="345637"/>
            <a:ext cx="8502653" cy="52854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endParaRPr lang="it-IT" altLang="en-US" sz="2177">
              <a:solidFill>
                <a:schemeClr val="tx1"/>
              </a:solidFill>
              <a:cs typeface="Times New Roman" panose="02020603050405020304" pitchFamily="18" charset="0"/>
            </a:endParaRPr>
          </a:p>
          <a:p>
            <a:pPr>
              <a:spcBef>
                <a:spcPct val="50000"/>
              </a:spcBef>
            </a:pPr>
            <a:r>
              <a:rPr lang="it-IT" altLang="en-US" sz="2177">
                <a:solidFill>
                  <a:schemeClr val="tx1"/>
                </a:solidFill>
                <a:cs typeface="Times New Roman" panose="02020603050405020304" pitchFamily="18" charset="0"/>
              </a:rPr>
              <a:t>La sezione di memoria effettiva va intesa come una successione di enti binari (binary digit – bit) contigui, strutturati in gruppi o locazioni, singolarmente indirizzabili. Il numero delle locazioni varia a seconda del tipo di elaboratore, e possono essere di due tipi:</a:t>
            </a:r>
          </a:p>
          <a:p>
            <a:pPr>
              <a:spcBef>
                <a:spcPct val="50000"/>
              </a:spcBef>
            </a:pPr>
            <a:r>
              <a:rPr lang="it-IT" altLang="en-US" sz="2177">
                <a:solidFill>
                  <a:schemeClr val="tx1"/>
                </a:solidFill>
                <a:cs typeface="Times New Roman" panose="02020603050405020304" pitchFamily="18" charset="0"/>
              </a:rPr>
              <a:t>	A - Organizzazione per carattere (byte )</a:t>
            </a:r>
          </a:p>
          <a:p>
            <a:pPr>
              <a:spcBef>
                <a:spcPct val="50000"/>
              </a:spcBef>
            </a:pPr>
            <a:r>
              <a:rPr lang="it-IT" altLang="en-US" sz="2177">
                <a:solidFill>
                  <a:schemeClr val="tx1"/>
                </a:solidFill>
                <a:cs typeface="Times New Roman" panose="02020603050405020304" pitchFamily="18" charset="0"/>
              </a:rPr>
              <a:t>	B - Organizzazione per parola (word) (2 o piu’ byte )</a:t>
            </a:r>
          </a:p>
          <a:p>
            <a:pPr>
              <a:spcBef>
                <a:spcPct val="50000"/>
              </a:spcBef>
            </a:pPr>
            <a:r>
              <a:rPr lang="it-IT" altLang="en-US" sz="2177">
                <a:solidFill>
                  <a:schemeClr val="tx1"/>
                </a:solidFill>
                <a:cs typeface="Times New Roman" panose="02020603050405020304" pitchFamily="18" charset="0"/>
              </a:rPr>
              <a:t> </a:t>
            </a:r>
          </a:p>
          <a:p>
            <a:pPr>
              <a:spcBef>
                <a:spcPct val="50000"/>
              </a:spcBef>
            </a:pPr>
            <a:r>
              <a:rPr lang="it-IT" altLang="en-US" sz="2177">
                <a:solidFill>
                  <a:schemeClr val="tx1"/>
                </a:solidFill>
                <a:cs typeface="Times New Roman" panose="02020603050405020304" pitchFamily="18" charset="0"/>
              </a:rPr>
              <a:t>Alcuni elaboratori sono di tipo misto e permettono di accedere sia ad un singolo byte che a gruppi di byte o parole.</a:t>
            </a:r>
          </a:p>
          <a:p>
            <a:pPr>
              <a:spcBef>
                <a:spcPct val="50000"/>
              </a:spcBef>
            </a:pPr>
            <a:r>
              <a:rPr lang="it-IT" altLang="en-US" sz="2177">
                <a:solidFill>
                  <a:schemeClr val="tx1"/>
                </a:solidFill>
                <a:cs typeface="Times New Roman" panose="02020603050405020304" pitchFamily="18" charset="0"/>
              </a:rPr>
              <a:t> </a:t>
            </a:r>
          </a:p>
          <a:p>
            <a:pPr>
              <a:spcBef>
                <a:spcPct val="50000"/>
              </a:spcBef>
            </a:pPr>
            <a:endParaRPr lang="it-IT" altLang="en-US" sz="2177">
              <a:solidFill>
                <a:schemeClr val="tx1"/>
              </a:solidFill>
            </a:endParaRPr>
          </a:p>
        </p:txBody>
      </p:sp>
      <p:graphicFrame>
        <p:nvGraphicFramePr>
          <p:cNvPr id="104451" name="Object 3"/>
          <p:cNvGraphicFramePr>
            <a:graphicFrameLocks noChangeAspect="1"/>
          </p:cNvGraphicFramePr>
          <p:nvPr/>
        </p:nvGraphicFramePr>
        <p:xfrm>
          <a:off x="6569811" y="414764"/>
          <a:ext cx="3407398" cy="6858000"/>
        </p:xfrm>
        <a:graphic>
          <a:graphicData uri="http://schemas.openxmlformats.org/presentationml/2006/ole">
            <mc:AlternateContent xmlns:mc="http://schemas.openxmlformats.org/markup-compatibility/2006">
              <mc:Choice xmlns:v="urn:schemas-microsoft-com:vml" Requires="v">
                <p:oleObj spid="_x0000_s6155" name="Foglio di lavoro" r:id="rId4" imgW="2257778" imgH="4543712" progId="Excel.Sheet.8">
                  <p:embed/>
                </p:oleObj>
              </mc:Choice>
              <mc:Fallback>
                <p:oleObj name="Foglio di lavoro" r:id="rId4" imgW="2257778" imgH="454371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9811" y="414764"/>
                        <a:ext cx="3407398" cy="6858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48</a:t>
            </a:fld>
            <a:endParaRPr lang="it-IT"/>
          </a:p>
        </p:txBody>
      </p:sp>
    </p:spTree>
    <p:extLst>
      <p:ext uri="{BB962C8B-B14F-4D97-AF65-F5344CB8AC3E}">
        <p14:creationId xmlns:p14="http://schemas.microsoft.com/office/powerpoint/2010/main" val="480891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randombar(horizontal)">
                                      <p:cBhvr>
                                        <p:cTn id="7" dur="500"/>
                                        <p:tgtEl>
                                          <p:spTgt spid="10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2007411" y="553019"/>
            <a:ext cx="8226144" cy="39453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2177">
                <a:solidFill>
                  <a:schemeClr val="tx1"/>
                </a:solidFill>
                <a:cs typeface="Times New Roman" panose="02020603050405020304" pitchFamily="18" charset="0"/>
              </a:rPr>
              <a:t>UNITA’ CENTRALE DI ELABORAZIONE (CPU)</a:t>
            </a:r>
          </a:p>
          <a:p>
            <a:pPr>
              <a:spcBef>
                <a:spcPct val="50000"/>
              </a:spcBef>
            </a:pPr>
            <a:r>
              <a:rPr lang="it-IT" altLang="en-US" sz="2177">
                <a:solidFill>
                  <a:schemeClr val="tx1"/>
                </a:solidFill>
                <a:cs typeface="Times New Roman" panose="02020603050405020304" pitchFamily="18" charset="0"/>
              </a:rPr>
              <a:t> </a:t>
            </a:r>
          </a:p>
          <a:p>
            <a:pPr>
              <a:spcBef>
                <a:spcPct val="50000"/>
              </a:spcBef>
            </a:pPr>
            <a:r>
              <a:rPr lang="it-IT" altLang="en-US" sz="2177">
                <a:solidFill>
                  <a:schemeClr val="tx1"/>
                </a:solidFill>
                <a:cs typeface="Times New Roman" panose="02020603050405020304" pitchFamily="18" charset="0"/>
              </a:rPr>
              <a:t>La CPU e’ composta da due sottounita’ o sezioni:</a:t>
            </a:r>
          </a:p>
          <a:p>
            <a:pPr>
              <a:spcBef>
                <a:spcPct val="50000"/>
              </a:spcBef>
            </a:pPr>
            <a:r>
              <a:rPr lang="it-IT" altLang="en-US" sz="2177">
                <a:solidFill>
                  <a:schemeClr val="tx1"/>
                </a:solidFill>
                <a:cs typeface="Times New Roman" panose="02020603050405020304" pitchFamily="18" charset="0"/>
              </a:rPr>
              <a:t>            1) LA SEZIONE DI CONTROLLO,</a:t>
            </a:r>
          </a:p>
          <a:p>
            <a:pPr>
              <a:spcBef>
                <a:spcPct val="50000"/>
              </a:spcBef>
              <a:buFont typeface="Wingdings" panose="05000000000000000000" pitchFamily="2" charset="2"/>
              <a:buNone/>
            </a:pPr>
            <a:r>
              <a:rPr lang="it-IT" altLang="en-US" sz="2177">
                <a:solidFill>
                  <a:schemeClr val="tx1"/>
                </a:solidFill>
                <a:latin typeface="Wingdings" panose="05000000000000000000" pitchFamily="2" charset="2"/>
                <a:cs typeface="Times New Roman" panose="02020603050405020304" pitchFamily="18" charset="0"/>
              </a:rPr>
              <a:t> </a:t>
            </a:r>
            <a:r>
              <a:rPr lang="it-IT" altLang="en-US" sz="2177">
                <a:solidFill>
                  <a:schemeClr val="tx1"/>
                </a:solidFill>
                <a:cs typeface="Times New Roman" panose="02020603050405020304" pitchFamily="18" charset="0"/>
              </a:rPr>
              <a:t>           2) LA SEZIONE ARITMETICO LOGICA (ALU).</a:t>
            </a:r>
          </a:p>
          <a:p>
            <a:pPr>
              <a:spcBef>
                <a:spcPct val="50000"/>
              </a:spcBef>
              <a:buFont typeface="Wingdings" panose="05000000000000000000" pitchFamily="2" charset="2"/>
              <a:buChar char="v"/>
            </a:pPr>
            <a:endParaRPr lang="it-IT" altLang="en-US" sz="2177">
              <a:solidFill>
                <a:schemeClr val="tx1"/>
              </a:solidFill>
              <a:cs typeface="Times New Roman" panose="02020603050405020304" pitchFamily="18" charset="0"/>
            </a:endParaRPr>
          </a:p>
          <a:p>
            <a:pPr>
              <a:spcBef>
                <a:spcPct val="50000"/>
              </a:spcBef>
              <a:buFont typeface="Wingdings" panose="05000000000000000000" pitchFamily="2" charset="2"/>
              <a:buChar char="v"/>
            </a:pPr>
            <a:endParaRPr lang="it-IT" altLang="en-US" sz="2177">
              <a:solidFill>
                <a:schemeClr val="tx1"/>
              </a:solidFill>
              <a:cs typeface="Times New Roman" panose="02020603050405020304" pitchFamily="18" charset="0"/>
            </a:endParaRPr>
          </a:p>
          <a:p>
            <a:pPr>
              <a:spcBef>
                <a:spcPct val="50000"/>
              </a:spcBef>
              <a:buFont typeface="Wingdings" panose="05000000000000000000" pitchFamily="2" charset="2"/>
              <a:buNone/>
            </a:pPr>
            <a:endParaRPr lang="it-IT" altLang="en-US" sz="2177">
              <a:solidFill>
                <a:schemeClr val="tx1"/>
              </a:solidFill>
            </a:endParaRP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49</a:t>
            </a:fld>
            <a:endParaRPr lang="it-IT"/>
          </a:p>
        </p:txBody>
      </p:sp>
    </p:spTree>
    <p:extLst>
      <p:ext uri="{BB962C8B-B14F-4D97-AF65-F5344CB8AC3E}">
        <p14:creationId xmlns:p14="http://schemas.microsoft.com/office/powerpoint/2010/main" val="3978164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5" name="Group 5"/>
          <p:cNvGrpSpPr>
            <a:grpSpLocks/>
          </p:cNvGrpSpPr>
          <p:nvPr/>
        </p:nvGrpSpPr>
        <p:grpSpPr bwMode="auto">
          <a:xfrm>
            <a:off x="2675191" y="435872"/>
            <a:ext cx="6317943" cy="4367978"/>
            <a:chOff x="918" y="866"/>
            <a:chExt cx="4387" cy="3033"/>
          </a:xfrm>
        </p:grpSpPr>
        <p:sp>
          <p:nvSpPr>
            <p:cNvPr id="28676" name="AutoShape 6"/>
            <p:cNvSpPr>
              <a:spLocks noChangeArrowheads="1"/>
            </p:cNvSpPr>
            <p:nvPr/>
          </p:nvSpPr>
          <p:spPr bwMode="auto">
            <a:xfrm>
              <a:off x="918" y="866"/>
              <a:ext cx="4387" cy="3033"/>
            </a:xfrm>
            <a:prstGeom prst="roundRect">
              <a:avLst>
                <a:gd name="adj" fmla="val 32"/>
              </a:avLst>
            </a:prstGeom>
            <a:solidFill>
              <a:srgbClr val="00DCFF"/>
            </a:solidFill>
            <a:ln w="9360">
              <a:solidFill>
                <a:srgbClr val="000000"/>
              </a:solidFill>
              <a:round/>
              <a:headEnd/>
              <a:tailEnd/>
            </a:ln>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28677" name="Text Box 7"/>
            <p:cNvSpPr txBox="1">
              <a:spLocks noChangeArrowheads="1"/>
            </p:cNvSpPr>
            <p:nvPr/>
          </p:nvSpPr>
          <p:spPr bwMode="auto">
            <a:xfrm>
              <a:off x="918" y="1830"/>
              <a:ext cx="4387"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ctr" eaLnBrk="1">
                <a:lnSpc>
                  <a:spcPct val="95000"/>
                </a:lnSpc>
                <a:buClr>
                  <a:srgbClr val="000000"/>
                </a:buClr>
                <a:buSzPct val="45000"/>
                <a:buFont typeface="StarSymbol" charset="0"/>
                <a:buNone/>
              </a:pPr>
              <a:r>
                <a:rPr lang="en-GB" altLang="en-US" sz="3992">
                  <a:solidFill>
                    <a:srgbClr val="000000"/>
                  </a:solidFill>
                </a:rPr>
                <a:t> </a:t>
              </a:r>
            </a:p>
            <a:p>
              <a:pPr algn="ctr" eaLnBrk="1">
                <a:lnSpc>
                  <a:spcPct val="95000"/>
                </a:lnSpc>
                <a:buClr>
                  <a:srgbClr val="000000"/>
                </a:buClr>
                <a:buSzPct val="45000"/>
                <a:buFont typeface="StarSymbol" charset="0"/>
                <a:buNone/>
              </a:pPr>
              <a:r>
                <a:rPr lang="en-GB" altLang="en-US" sz="3992">
                  <a:solidFill>
                    <a:srgbClr val="000000"/>
                  </a:solidFill>
                </a:rPr>
                <a:t>UN PO’ DI STORIA </a:t>
              </a:r>
            </a:p>
            <a:p>
              <a:pPr algn="ctr" eaLnBrk="1">
                <a:lnSpc>
                  <a:spcPct val="95000"/>
                </a:lnSpc>
                <a:buClr>
                  <a:srgbClr val="000000"/>
                </a:buClr>
                <a:buSzPct val="45000"/>
                <a:buFont typeface="StarSymbol" charset="0"/>
                <a:buNone/>
              </a:pPr>
              <a:r>
                <a:rPr lang="en-GB" altLang="en-US" sz="2903">
                  <a:solidFill>
                    <a:srgbClr val="000000"/>
                  </a:solidFill>
                </a:rPr>
                <a:t> </a:t>
              </a:r>
            </a:p>
          </p:txBody>
        </p:sp>
      </p:grpSp>
    </p:spTree>
    <p:extLst>
      <p:ext uri="{BB962C8B-B14F-4D97-AF65-F5344CB8AC3E}">
        <p14:creationId xmlns:p14="http://schemas.microsoft.com/office/powerpoint/2010/main" val="357635273"/>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2145666" y="622146"/>
            <a:ext cx="8018762" cy="4273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endParaRPr lang="it-IT" altLang="en-US" sz="2177">
              <a:solidFill>
                <a:schemeClr val="tx1"/>
              </a:solidFill>
            </a:endParaRPr>
          </a:p>
        </p:txBody>
      </p:sp>
      <p:sp>
        <p:nvSpPr>
          <p:cNvPr id="118787" name="Text Box 3"/>
          <p:cNvSpPr txBox="1">
            <a:spLocks noChangeArrowheads="1"/>
          </p:cNvSpPr>
          <p:nvPr/>
        </p:nvSpPr>
        <p:spPr bwMode="auto">
          <a:xfrm>
            <a:off x="2007411" y="345637"/>
            <a:ext cx="8018762" cy="21025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gn="ctr">
              <a:spcBef>
                <a:spcPct val="50000"/>
              </a:spcBef>
            </a:pPr>
            <a:r>
              <a:rPr lang="it-IT" altLang="en-US" sz="2177">
                <a:solidFill>
                  <a:schemeClr val="tx1"/>
                </a:solidFill>
                <a:cs typeface="Times New Roman" panose="02020603050405020304" pitchFamily="18" charset="0"/>
              </a:rPr>
              <a:t> SEZIONE DI CONTROLLO (C.U.)</a:t>
            </a:r>
          </a:p>
          <a:p>
            <a:pPr>
              <a:spcBef>
                <a:spcPct val="50000"/>
              </a:spcBef>
            </a:pPr>
            <a:r>
              <a:rPr lang="it-IT" altLang="en-US" sz="2177">
                <a:solidFill>
                  <a:schemeClr val="tx1"/>
                </a:solidFill>
                <a:cs typeface="Times New Roman" panose="02020603050405020304" pitchFamily="18" charset="0"/>
              </a:rPr>
              <a:t>Comprende i circuiti per la generazione delle condizioni di funzionamento (stati) dell’elaboratore, i circuiti per la generazione dei tempi e per il sincronismo delle varie operazioni.</a:t>
            </a:r>
          </a:p>
          <a:p>
            <a:pPr>
              <a:spcBef>
                <a:spcPct val="50000"/>
              </a:spcBef>
            </a:pPr>
            <a:endParaRPr lang="it-IT" altLang="en-US" sz="2177">
              <a:solidFill>
                <a:schemeClr val="tx1"/>
              </a:solidFill>
            </a:endParaRP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50</a:t>
            </a:fld>
            <a:endParaRPr lang="it-IT"/>
          </a:p>
        </p:txBody>
      </p:sp>
    </p:spTree>
    <p:extLst>
      <p:ext uri="{BB962C8B-B14F-4D97-AF65-F5344CB8AC3E}">
        <p14:creationId xmlns:p14="http://schemas.microsoft.com/office/powerpoint/2010/main" val="3176627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1938284" y="276510"/>
            <a:ext cx="8295271" cy="4273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endParaRPr lang="it-IT" altLang="en-US" sz="2177">
              <a:solidFill>
                <a:schemeClr val="tx1"/>
              </a:solidFill>
            </a:endParaRPr>
          </a:p>
        </p:txBody>
      </p:sp>
      <p:sp>
        <p:nvSpPr>
          <p:cNvPr id="120835" name="Text Box 3"/>
          <p:cNvSpPr txBox="1">
            <a:spLocks noChangeArrowheads="1"/>
          </p:cNvSpPr>
          <p:nvPr/>
        </p:nvSpPr>
        <p:spPr bwMode="auto">
          <a:xfrm>
            <a:off x="1730902" y="276510"/>
            <a:ext cx="9124798" cy="64917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2177" b="1">
                <a:solidFill>
                  <a:schemeClr val="tx1"/>
                </a:solidFill>
                <a:cs typeface="Times New Roman" panose="02020603050405020304" pitchFamily="18" charset="0"/>
              </a:rPr>
              <a:t>Le funzione che la C.U. svolge in sequenza, sono:</a:t>
            </a:r>
            <a:endParaRPr lang="it-IT" altLang="en-US" sz="2177">
              <a:solidFill>
                <a:schemeClr val="tx1"/>
              </a:solidFill>
              <a:cs typeface="Times New Roman" panose="02020603050405020304" pitchFamily="18" charset="0"/>
            </a:endParaRPr>
          </a:p>
          <a:p>
            <a:pPr>
              <a:lnSpc>
                <a:spcPct val="80000"/>
              </a:lnSpc>
              <a:spcBef>
                <a:spcPct val="50000"/>
              </a:spcBef>
            </a:pPr>
            <a:r>
              <a:rPr lang="it-IT" altLang="en-US" sz="2177" b="1">
                <a:solidFill>
                  <a:schemeClr val="tx1"/>
                </a:solidFill>
                <a:cs typeface="Times New Roman" panose="02020603050405020304" pitchFamily="18" charset="0"/>
              </a:rPr>
              <a:t>1)    Prelevare dalla memoria centrale, l’istruzione e porla in un proprio</a:t>
            </a:r>
          </a:p>
          <a:p>
            <a:pPr>
              <a:lnSpc>
                <a:spcPct val="80000"/>
              </a:lnSpc>
              <a:spcBef>
                <a:spcPct val="50000"/>
              </a:spcBef>
            </a:pPr>
            <a:r>
              <a:rPr lang="it-IT" altLang="en-US" sz="2177" b="1">
                <a:solidFill>
                  <a:schemeClr val="tx1"/>
                </a:solidFill>
                <a:cs typeface="Times New Roman" panose="02020603050405020304" pitchFamily="18" charset="0"/>
              </a:rPr>
              <a:t>               registro ;      			</a:t>
            </a:r>
            <a:r>
              <a:rPr lang="it-IT" altLang="en-US" sz="2177" b="1">
                <a:solidFill>
                  <a:srgbClr val="993300"/>
                </a:solidFill>
                <a:cs typeface="Times New Roman" panose="02020603050405020304" pitchFamily="18" charset="0"/>
              </a:rPr>
              <a:t>(FASE DI FETCH)</a:t>
            </a:r>
            <a:endParaRPr lang="it-IT" altLang="en-US" sz="2177" b="1">
              <a:solidFill>
                <a:schemeClr val="tx1"/>
              </a:solidFill>
              <a:cs typeface="Times New Roman" panose="02020603050405020304" pitchFamily="18" charset="0"/>
            </a:endParaRPr>
          </a:p>
          <a:p>
            <a:pPr>
              <a:lnSpc>
                <a:spcPct val="80000"/>
              </a:lnSpc>
              <a:spcBef>
                <a:spcPct val="50000"/>
              </a:spcBef>
            </a:pPr>
            <a:r>
              <a:rPr lang="it-IT" altLang="en-US" sz="2177" b="1">
                <a:solidFill>
                  <a:schemeClr val="tx1"/>
                </a:solidFill>
                <a:cs typeface="Times New Roman" panose="02020603050405020304" pitchFamily="18" charset="0"/>
              </a:rPr>
              <a:t>2)    Interpretare tale istruzione ; 		</a:t>
            </a:r>
            <a:r>
              <a:rPr lang="it-IT" altLang="en-US" sz="2177" b="1">
                <a:solidFill>
                  <a:srgbClr val="993300"/>
                </a:solidFill>
                <a:cs typeface="Times New Roman" panose="02020603050405020304" pitchFamily="18" charset="0"/>
              </a:rPr>
              <a:t>(FASE DI DECODE)</a:t>
            </a:r>
            <a:endParaRPr lang="it-IT" altLang="en-US" sz="2177" b="1">
              <a:solidFill>
                <a:schemeClr val="tx1"/>
              </a:solidFill>
              <a:cs typeface="Times New Roman" panose="02020603050405020304" pitchFamily="18" charset="0"/>
            </a:endParaRPr>
          </a:p>
          <a:p>
            <a:pPr>
              <a:lnSpc>
                <a:spcPct val="80000"/>
              </a:lnSpc>
              <a:spcBef>
                <a:spcPct val="50000"/>
              </a:spcBef>
            </a:pPr>
            <a:r>
              <a:rPr lang="it-IT" altLang="en-US" sz="2177" b="1">
                <a:solidFill>
                  <a:schemeClr val="tx1"/>
                </a:solidFill>
                <a:cs typeface="Times New Roman" panose="02020603050405020304" pitchFamily="18" charset="0"/>
              </a:rPr>
              <a:t>3)    Eseguire la manipolazione richiesta, scelta fra le seguenti:</a:t>
            </a:r>
          </a:p>
          <a:p>
            <a:pPr>
              <a:lnSpc>
                <a:spcPct val="80000"/>
              </a:lnSpc>
              <a:spcBef>
                <a:spcPct val="50000"/>
              </a:spcBef>
            </a:pPr>
            <a:r>
              <a:rPr lang="it-IT" altLang="en-US" sz="2177" b="1">
                <a:solidFill>
                  <a:schemeClr val="tx1"/>
                </a:solidFill>
                <a:cs typeface="Times New Roman" panose="02020603050405020304" pitchFamily="18" charset="0"/>
              </a:rPr>
              <a:t>                            				</a:t>
            </a:r>
            <a:r>
              <a:rPr lang="it-IT" altLang="en-US" sz="2177" b="1">
                <a:solidFill>
                  <a:srgbClr val="993300"/>
                </a:solidFill>
                <a:cs typeface="Times New Roman" panose="02020603050405020304" pitchFamily="18" charset="0"/>
              </a:rPr>
              <a:t>(FASE DI EXECUTE)</a:t>
            </a:r>
            <a:endParaRPr lang="it-IT" altLang="en-US" sz="2177" b="1">
              <a:solidFill>
                <a:schemeClr val="tx1"/>
              </a:solidFill>
              <a:cs typeface="Times New Roman" panose="02020603050405020304" pitchFamily="18" charset="0"/>
            </a:endParaRPr>
          </a:p>
          <a:p>
            <a:pPr>
              <a:lnSpc>
                <a:spcPct val="80000"/>
              </a:lnSpc>
              <a:spcBef>
                <a:spcPct val="50000"/>
              </a:spcBef>
            </a:pPr>
            <a:r>
              <a:rPr lang="it-IT" altLang="en-US" sz="2177">
                <a:solidFill>
                  <a:schemeClr val="tx1"/>
                </a:solidFill>
                <a:cs typeface="Times New Roman" panose="02020603050405020304" pitchFamily="18" charset="0"/>
              </a:rPr>
              <a:t>-       </a:t>
            </a:r>
            <a:r>
              <a:rPr lang="it-IT" altLang="en-US" sz="2177" b="1">
                <a:solidFill>
                  <a:schemeClr val="tx1"/>
                </a:solidFill>
                <a:cs typeface="Times New Roman" panose="02020603050405020304" pitchFamily="18" charset="0"/>
              </a:rPr>
              <a:t>a)  ricercare un dato in memoria, porlo nell’unita’ aritmetico logica e  	svolgere  una operazione;</a:t>
            </a:r>
          </a:p>
          <a:p>
            <a:pPr>
              <a:lnSpc>
                <a:spcPct val="80000"/>
              </a:lnSpc>
              <a:spcBef>
                <a:spcPct val="50000"/>
              </a:spcBef>
            </a:pPr>
            <a:r>
              <a:rPr lang="it-IT" altLang="en-US" sz="2177">
                <a:solidFill>
                  <a:schemeClr val="tx1"/>
                </a:solidFill>
                <a:cs typeface="Times New Roman" panose="02020603050405020304" pitchFamily="18" charset="0"/>
              </a:rPr>
              <a:t>-        </a:t>
            </a:r>
            <a:r>
              <a:rPr lang="it-IT" altLang="en-US" sz="2177" b="1">
                <a:solidFill>
                  <a:schemeClr val="tx1"/>
                </a:solidFill>
                <a:cs typeface="Times New Roman" panose="02020603050405020304" pitchFamily="18" charset="0"/>
              </a:rPr>
              <a:t>b)  estrarre un dato dalla ALU e memorizzarlo in una   locazione della 	memoria;</a:t>
            </a:r>
          </a:p>
          <a:p>
            <a:pPr>
              <a:lnSpc>
                <a:spcPct val="80000"/>
              </a:lnSpc>
              <a:spcBef>
                <a:spcPct val="50000"/>
              </a:spcBef>
            </a:pPr>
            <a:r>
              <a:rPr lang="it-IT" altLang="en-US" sz="2177">
                <a:solidFill>
                  <a:schemeClr val="tx1"/>
                </a:solidFill>
                <a:cs typeface="Times New Roman" panose="02020603050405020304" pitchFamily="18" charset="0"/>
              </a:rPr>
              <a:t>-        </a:t>
            </a:r>
            <a:r>
              <a:rPr lang="it-IT" altLang="en-US" sz="2177" b="1">
                <a:solidFill>
                  <a:schemeClr val="tx1"/>
                </a:solidFill>
                <a:cs typeface="Times New Roman" panose="02020603050405020304" pitchFamily="18" charset="0"/>
              </a:rPr>
              <a:t>c) soddisfare una richiesta di INPUT/OUTPUT da parte di una unita’ 	esterna. </a:t>
            </a:r>
          </a:p>
          <a:p>
            <a:pPr>
              <a:lnSpc>
                <a:spcPct val="80000"/>
              </a:lnSpc>
              <a:spcBef>
                <a:spcPct val="50000"/>
              </a:spcBef>
            </a:pPr>
            <a:r>
              <a:rPr lang="it-IT" altLang="en-US" sz="2177" b="1">
                <a:solidFill>
                  <a:schemeClr val="tx1"/>
                </a:solidFill>
                <a:cs typeface="Times New Roman" panose="02020603050405020304" pitchFamily="18" charset="0"/>
              </a:rPr>
              <a:t>4) Tornare al passo 1).</a:t>
            </a:r>
          </a:p>
          <a:p>
            <a:pPr>
              <a:spcBef>
                <a:spcPct val="50000"/>
              </a:spcBef>
            </a:pPr>
            <a:r>
              <a:rPr lang="it-IT" altLang="en-US" sz="2177" b="1">
                <a:solidFill>
                  <a:schemeClr val="tx1"/>
                </a:solidFill>
                <a:cs typeface="Times New Roman" panose="02020603050405020304" pitchFamily="18" charset="0"/>
              </a:rPr>
              <a:t>Una esecuzione ha termine con il riconoscimento di una particolare istruzione di arresto (HALT).</a:t>
            </a:r>
          </a:p>
          <a:p>
            <a:pPr>
              <a:spcBef>
                <a:spcPct val="50000"/>
              </a:spcBef>
            </a:pPr>
            <a:endParaRPr lang="it-IT" altLang="en-US" sz="2177">
              <a:solidFill>
                <a:schemeClr val="tx1"/>
              </a:solidFill>
            </a:endParaRP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51</a:t>
            </a:fld>
            <a:endParaRPr lang="it-IT"/>
          </a:p>
        </p:txBody>
      </p:sp>
    </p:spTree>
    <p:extLst>
      <p:ext uri="{BB962C8B-B14F-4D97-AF65-F5344CB8AC3E}">
        <p14:creationId xmlns:p14="http://schemas.microsoft.com/office/powerpoint/2010/main" val="14192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2"/>
          <p:cNvGrpSpPr>
            <a:grpSpLocks/>
          </p:cNvGrpSpPr>
          <p:nvPr/>
        </p:nvGrpSpPr>
        <p:grpSpPr bwMode="auto">
          <a:xfrm>
            <a:off x="2629557" y="760401"/>
            <a:ext cx="7534871" cy="5890218"/>
            <a:chOff x="2574" y="6617"/>
            <a:chExt cx="8280" cy="6660"/>
          </a:xfrm>
        </p:grpSpPr>
        <p:sp>
          <p:nvSpPr>
            <p:cNvPr id="122884" name="Line 3"/>
            <p:cNvSpPr>
              <a:spLocks noChangeShapeType="1"/>
            </p:cNvSpPr>
            <p:nvPr/>
          </p:nvSpPr>
          <p:spPr bwMode="auto">
            <a:xfrm>
              <a:off x="2574" y="6617"/>
              <a:ext cx="684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885" name="Line 4"/>
            <p:cNvSpPr>
              <a:spLocks noChangeShapeType="1"/>
            </p:cNvSpPr>
            <p:nvPr/>
          </p:nvSpPr>
          <p:spPr bwMode="auto">
            <a:xfrm>
              <a:off x="2574" y="6617"/>
              <a:ext cx="0" cy="48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886" name="Line 5"/>
            <p:cNvSpPr>
              <a:spLocks noChangeShapeType="1"/>
            </p:cNvSpPr>
            <p:nvPr/>
          </p:nvSpPr>
          <p:spPr bwMode="auto">
            <a:xfrm>
              <a:off x="2574" y="11477"/>
              <a:ext cx="684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887" name="Rectangle 6"/>
            <p:cNvSpPr>
              <a:spLocks noChangeArrowheads="1"/>
            </p:cNvSpPr>
            <p:nvPr/>
          </p:nvSpPr>
          <p:spPr bwMode="auto">
            <a:xfrm>
              <a:off x="2934" y="7157"/>
              <a:ext cx="540" cy="36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1089" b="1">
                  <a:solidFill>
                    <a:schemeClr val="tx1"/>
                  </a:solidFill>
                </a:rPr>
                <a:t>A</a:t>
              </a:r>
            </a:p>
          </p:txBody>
        </p:sp>
        <p:sp>
          <p:nvSpPr>
            <p:cNvPr id="122888" name="Rectangle 7"/>
            <p:cNvSpPr>
              <a:spLocks noChangeArrowheads="1"/>
            </p:cNvSpPr>
            <p:nvPr/>
          </p:nvSpPr>
          <p:spPr bwMode="auto">
            <a:xfrm>
              <a:off x="3654" y="7157"/>
              <a:ext cx="540" cy="36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1089" b="1">
                  <a:solidFill>
                    <a:schemeClr val="tx1"/>
                  </a:solidFill>
                </a:rPr>
                <a:t>B</a:t>
              </a:r>
            </a:p>
          </p:txBody>
        </p:sp>
        <p:sp>
          <p:nvSpPr>
            <p:cNvPr id="122889" name="Line 8"/>
            <p:cNvSpPr>
              <a:spLocks noChangeShapeType="1"/>
            </p:cNvSpPr>
            <p:nvPr/>
          </p:nvSpPr>
          <p:spPr bwMode="auto">
            <a:xfrm flipV="1">
              <a:off x="3294" y="6617"/>
              <a:ext cx="0" cy="540"/>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890" name="Line 9"/>
            <p:cNvSpPr>
              <a:spLocks noChangeShapeType="1"/>
            </p:cNvSpPr>
            <p:nvPr/>
          </p:nvSpPr>
          <p:spPr bwMode="auto">
            <a:xfrm flipV="1">
              <a:off x="4014" y="6617"/>
              <a:ext cx="0" cy="540"/>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891" name="Rectangle 10"/>
            <p:cNvSpPr>
              <a:spLocks noChangeArrowheads="1"/>
            </p:cNvSpPr>
            <p:nvPr/>
          </p:nvSpPr>
          <p:spPr bwMode="auto">
            <a:xfrm>
              <a:off x="4554" y="7157"/>
              <a:ext cx="540" cy="36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1089" b="1">
                  <a:solidFill>
                    <a:schemeClr val="tx1"/>
                  </a:solidFill>
                </a:rPr>
                <a:t>T</a:t>
              </a:r>
            </a:p>
          </p:txBody>
        </p:sp>
        <p:sp>
          <p:nvSpPr>
            <p:cNvPr id="122892" name="Rectangle 11"/>
            <p:cNvSpPr>
              <a:spLocks noChangeArrowheads="1"/>
            </p:cNvSpPr>
            <p:nvPr/>
          </p:nvSpPr>
          <p:spPr bwMode="auto">
            <a:xfrm>
              <a:off x="5454" y="7157"/>
              <a:ext cx="720" cy="54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1089" b="1">
                  <a:solidFill>
                    <a:schemeClr val="tx1"/>
                  </a:solidFill>
                </a:rPr>
                <a:t>IR</a:t>
              </a:r>
            </a:p>
          </p:txBody>
        </p:sp>
        <p:sp>
          <p:nvSpPr>
            <p:cNvPr id="122893" name="Rectangle 12"/>
            <p:cNvSpPr>
              <a:spLocks noChangeArrowheads="1"/>
            </p:cNvSpPr>
            <p:nvPr/>
          </p:nvSpPr>
          <p:spPr bwMode="auto">
            <a:xfrm>
              <a:off x="6354" y="7157"/>
              <a:ext cx="720" cy="54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1089" b="1">
                  <a:solidFill>
                    <a:schemeClr val="tx1"/>
                  </a:solidFill>
                </a:rPr>
                <a:t>PC</a:t>
              </a:r>
            </a:p>
          </p:txBody>
        </p:sp>
        <p:sp>
          <p:nvSpPr>
            <p:cNvPr id="122894" name="Rectangle 13"/>
            <p:cNvSpPr>
              <a:spLocks noChangeArrowheads="1"/>
            </p:cNvSpPr>
            <p:nvPr/>
          </p:nvSpPr>
          <p:spPr bwMode="auto">
            <a:xfrm>
              <a:off x="7434" y="7157"/>
              <a:ext cx="720" cy="54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1089" b="1">
                  <a:solidFill>
                    <a:schemeClr val="tx1"/>
                  </a:solidFill>
                </a:rPr>
                <a:t>MD</a:t>
              </a:r>
            </a:p>
          </p:txBody>
        </p:sp>
        <p:sp>
          <p:nvSpPr>
            <p:cNvPr id="122895" name="AutoShape 14"/>
            <p:cNvSpPr>
              <a:spLocks noChangeArrowheads="1"/>
            </p:cNvSpPr>
            <p:nvPr/>
          </p:nvSpPr>
          <p:spPr bwMode="auto">
            <a:xfrm>
              <a:off x="2934" y="8057"/>
              <a:ext cx="1080" cy="7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5 h 21600"/>
                <a:gd name="T14" fmla="*/ 17100 w 21600"/>
                <a:gd name="T15" fmla="*/ 1709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1089">
                  <a:solidFill>
                    <a:schemeClr val="tx1"/>
                  </a:solidFill>
                </a:rPr>
                <a:t>MX</a:t>
              </a:r>
            </a:p>
          </p:txBody>
        </p:sp>
        <p:sp>
          <p:nvSpPr>
            <p:cNvPr id="122896" name="Line 15"/>
            <p:cNvSpPr>
              <a:spLocks noChangeShapeType="1"/>
            </p:cNvSpPr>
            <p:nvPr/>
          </p:nvSpPr>
          <p:spPr bwMode="auto">
            <a:xfrm>
              <a:off x="3474" y="8777"/>
              <a:ext cx="0" cy="54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897" name="Line 16"/>
            <p:cNvSpPr>
              <a:spLocks noChangeShapeType="1"/>
            </p:cNvSpPr>
            <p:nvPr/>
          </p:nvSpPr>
          <p:spPr bwMode="auto">
            <a:xfrm>
              <a:off x="3114" y="7517"/>
              <a:ext cx="180" cy="54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898" name="Line 17"/>
            <p:cNvSpPr>
              <a:spLocks noChangeShapeType="1"/>
            </p:cNvSpPr>
            <p:nvPr/>
          </p:nvSpPr>
          <p:spPr bwMode="auto">
            <a:xfrm flipH="1">
              <a:off x="3654" y="7517"/>
              <a:ext cx="180" cy="54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899" name="Line 18"/>
            <p:cNvSpPr>
              <a:spLocks noChangeShapeType="1"/>
            </p:cNvSpPr>
            <p:nvPr/>
          </p:nvSpPr>
          <p:spPr bwMode="auto">
            <a:xfrm flipV="1">
              <a:off x="4734" y="6617"/>
              <a:ext cx="0" cy="540"/>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00" name="Line 19"/>
            <p:cNvSpPr>
              <a:spLocks noChangeShapeType="1"/>
            </p:cNvSpPr>
            <p:nvPr/>
          </p:nvSpPr>
          <p:spPr bwMode="auto">
            <a:xfrm flipV="1">
              <a:off x="5814" y="6617"/>
              <a:ext cx="0" cy="540"/>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01" name="Line 20"/>
            <p:cNvSpPr>
              <a:spLocks noChangeShapeType="1"/>
            </p:cNvSpPr>
            <p:nvPr/>
          </p:nvSpPr>
          <p:spPr bwMode="auto">
            <a:xfrm flipV="1">
              <a:off x="6714" y="6617"/>
              <a:ext cx="0" cy="540"/>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02" name="Line 21"/>
            <p:cNvSpPr>
              <a:spLocks noChangeShapeType="1"/>
            </p:cNvSpPr>
            <p:nvPr/>
          </p:nvSpPr>
          <p:spPr bwMode="auto">
            <a:xfrm>
              <a:off x="7794" y="6617"/>
              <a:ext cx="0" cy="540"/>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03" name="Line 22"/>
            <p:cNvSpPr>
              <a:spLocks noChangeShapeType="1"/>
            </p:cNvSpPr>
            <p:nvPr/>
          </p:nvSpPr>
          <p:spPr bwMode="auto">
            <a:xfrm>
              <a:off x="7254" y="6617"/>
              <a:ext cx="0" cy="30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04" name="Line 23"/>
            <p:cNvSpPr>
              <a:spLocks noChangeShapeType="1"/>
            </p:cNvSpPr>
            <p:nvPr/>
          </p:nvSpPr>
          <p:spPr bwMode="auto">
            <a:xfrm>
              <a:off x="7254" y="9677"/>
              <a:ext cx="54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05" name="Line 24"/>
            <p:cNvSpPr>
              <a:spLocks noChangeShapeType="1"/>
            </p:cNvSpPr>
            <p:nvPr/>
          </p:nvSpPr>
          <p:spPr bwMode="auto">
            <a:xfrm flipV="1">
              <a:off x="7794" y="9137"/>
              <a:ext cx="0" cy="54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06" name="AutoShape 25"/>
            <p:cNvSpPr>
              <a:spLocks noChangeArrowheads="1"/>
            </p:cNvSpPr>
            <p:nvPr/>
          </p:nvSpPr>
          <p:spPr bwMode="auto">
            <a:xfrm>
              <a:off x="2934" y="9137"/>
              <a:ext cx="1440" cy="1440"/>
            </a:xfrm>
            <a:prstGeom prst="pentagon">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1089" b="1">
                  <a:solidFill>
                    <a:schemeClr val="tx1"/>
                  </a:solidFill>
                </a:rPr>
                <a:t>ALU</a:t>
              </a:r>
            </a:p>
          </p:txBody>
        </p:sp>
        <p:sp>
          <p:nvSpPr>
            <p:cNvPr id="122907" name="Line 26"/>
            <p:cNvSpPr>
              <a:spLocks noChangeShapeType="1"/>
            </p:cNvSpPr>
            <p:nvPr/>
          </p:nvSpPr>
          <p:spPr bwMode="auto">
            <a:xfrm flipH="1">
              <a:off x="4014" y="7517"/>
              <a:ext cx="540" cy="198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08" name="Rectangle 27"/>
            <p:cNvSpPr>
              <a:spLocks noChangeArrowheads="1"/>
            </p:cNvSpPr>
            <p:nvPr/>
          </p:nvSpPr>
          <p:spPr bwMode="auto">
            <a:xfrm>
              <a:off x="5094" y="8057"/>
              <a:ext cx="1260" cy="72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1089" b="1">
                  <a:solidFill>
                    <a:schemeClr val="tx1"/>
                  </a:solidFill>
                </a:rPr>
                <a:t>CONTR</a:t>
              </a:r>
              <a:r>
                <a:rPr lang="it-IT" altLang="en-US" sz="1089">
                  <a:solidFill>
                    <a:schemeClr val="tx1"/>
                  </a:solidFill>
                </a:rPr>
                <a:t>.</a:t>
              </a:r>
            </a:p>
            <a:p>
              <a:pPr algn="ctr"/>
              <a:r>
                <a:rPr lang="it-IT" altLang="en-US" sz="1089" b="1">
                  <a:solidFill>
                    <a:schemeClr val="tx1"/>
                  </a:solidFill>
                </a:rPr>
                <a:t>UNIT</a:t>
              </a:r>
            </a:p>
          </p:txBody>
        </p:sp>
        <p:sp>
          <p:nvSpPr>
            <p:cNvPr id="122909" name="Line 28"/>
            <p:cNvSpPr>
              <a:spLocks noChangeShapeType="1"/>
            </p:cNvSpPr>
            <p:nvPr/>
          </p:nvSpPr>
          <p:spPr bwMode="auto">
            <a:xfrm>
              <a:off x="5814" y="7697"/>
              <a:ext cx="0" cy="36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10" name="Rectangle 29"/>
            <p:cNvSpPr>
              <a:spLocks noChangeArrowheads="1"/>
            </p:cNvSpPr>
            <p:nvPr/>
          </p:nvSpPr>
          <p:spPr bwMode="auto">
            <a:xfrm>
              <a:off x="7434" y="8597"/>
              <a:ext cx="900" cy="54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1089" b="1">
                  <a:solidFill>
                    <a:schemeClr val="tx1"/>
                  </a:solidFill>
                </a:rPr>
                <a:t>MAR</a:t>
              </a:r>
            </a:p>
          </p:txBody>
        </p:sp>
        <p:sp>
          <p:nvSpPr>
            <p:cNvPr id="122911" name="Line 30"/>
            <p:cNvSpPr>
              <a:spLocks noChangeShapeType="1"/>
            </p:cNvSpPr>
            <p:nvPr/>
          </p:nvSpPr>
          <p:spPr bwMode="auto">
            <a:xfrm>
              <a:off x="7794" y="7697"/>
              <a:ext cx="0" cy="3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12" name="Line 31"/>
            <p:cNvSpPr>
              <a:spLocks noChangeShapeType="1"/>
            </p:cNvSpPr>
            <p:nvPr/>
          </p:nvSpPr>
          <p:spPr bwMode="auto">
            <a:xfrm flipV="1">
              <a:off x="7794" y="8237"/>
              <a:ext cx="0" cy="3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13" name="Line 32"/>
            <p:cNvSpPr>
              <a:spLocks noChangeShapeType="1"/>
            </p:cNvSpPr>
            <p:nvPr/>
          </p:nvSpPr>
          <p:spPr bwMode="auto">
            <a:xfrm>
              <a:off x="7794" y="8237"/>
              <a:ext cx="72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14" name="Line 33"/>
            <p:cNvSpPr>
              <a:spLocks noChangeShapeType="1"/>
            </p:cNvSpPr>
            <p:nvPr/>
          </p:nvSpPr>
          <p:spPr bwMode="auto">
            <a:xfrm>
              <a:off x="7794" y="8057"/>
              <a:ext cx="72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15" name="AutoShape 34"/>
            <p:cNvSpPr>
              <a:spLocks/>
            </p:cNvSpPr>
            <p:nvPr/>
          </p:nvSpPr>
          <p:spPr bwMode="auto">
            <a:xfrm>
              <a:off x="8514" y="7877"/>
              <a:ext cx="180" cy="540"/>
            </a:xfrm>
            <a:prstGeom prst="rightBrace">
              <a:avLst>
                <a:gd name="adj1" fmla="val 25000"/>
                <a:gd name="adj2" fmla="val 50000"/>
              </a:avLst>
            </a:pr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122916" name="Line 35"/>
            <p:cNvSpPr>
              <a:spLocks noChangeShapeType="1"/>
            </p:cNvSpPr>
            <p:nvPr/>
          </p:nvSpPr>
          <p:spPr bwMode="auto">
            <a:xfrm flipV="1">
              <a:off x="7794" y="9137"/>
              <a:ext cx="0" cy="36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17" name="Rectangle 36"/>
            <p:cNvSpPr>
              <a:spLocks noChangeArrowheads="1"/>
            </p:cNvSpPr>
            <p:nvPr/>
          </p:nvSpPr>
          <p:spPr bwMode="auto">
            <a:xfrm>
              <a:off x="5454" y="9857"/>
              <a:ext cx="720" cy="54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1089" b="1">
                  <a:solidFill>
                    <a:schemeClr val="tx1"/>
                  </a:solidFill>
                </a:rPr>
                <a:t>F</a:t>
              </a:r>
            </a:p>
          </p:txBody>
        </p:sp>
        <p:sp>
          <p:nvSpPr>
            <p:cNvPr id="122918" name="Line 37"/>
            <p:cNvSpPr>
              <a:spLocks noChangeShapeType="1"/>
            </p:cNvSpPr>
            <p:nvPr/>
          </p:nvSpPr>
          <p:spPr bwMode="auto">
            <a:xfrm>
              <a:off x="3654" y="10577"/>
              <a:ext cx="0" cy="9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19" name="Line 38"/>
            <p:cNvSpPr>
              <a:spLocks noChangeShapeType="1"/>
            </p:cNvSpPr>
            <p:nvPr/>
          </p:nvSpPr>
          <p:spPr bwMode="auto">
            <a:xfrm>
              <a:off x="5814" y="10397"/>
              <a:ext cx="0" cy="1080"/>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20" name="Line 39"/>
            <p:cNvSpPr>
              <a:spLocks noChangeShapeType="1"/>
            </p:cNvSpPr>
            <p:nvPr/>
          </p:nvSpPr>
          <p:spPr bwMode="auto">
            <a:xfrm flipV="1">
              <a:off x="5814" y="8777"/>
              <a:ext cx="0" cy="108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21" name="Text Box 40"/>
            <p:cNvSpPr txBox="1">
              <a:spLocks noChangeArrowheads="1"/>
            </p:cNvSpPr>
            <p:nvPr/>
          </p:nvSpPr>
          <p:spPr bwMode="auto">
            <a:xfrm>
              <a:off x="8694" y="7877"/>
              <a:ext cx="1800" cy="36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1089">
                  <a:solidFill>
                    <a:schemeClr val="tx1"/>
                  </a:solidFill>
                </a:rPr>
                <a:t>Alla memoria</a:t>
              </a:r>
            </a:p>
          </p:txBody>
        </p:sp>
        <p:sp>
          <p:nvSpPr>
            <p:cNvPr id="122922" name="Line 41"/>
            <p:cNvSpPr>
              <a:spLocks noChangeShapeType="1"/>
            </p:cNvSpPr>
            <p:nvPr/>
          </p:nvSpPr>
          <p:spPr bwMode="auto">
            <a:xfrm>
              <a:off x="6714" y="11477"/>
              <a:ext cx="0" cy="540"/>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23" name="Line 42"/>
            <p:cNvSpPr>
              <a:spLocks noChangeShapeType="1"/>
            </p:cNvSpPr>
            <p:nvPr/>
          </p:nvSpPr>
          <p:spPr bwMode="auto">
            <a:xfrm>
              <a:off x="7794" y="11477"/>
              <a:ext cx="0" cy="540"/>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24" name="Rectangle 43"/>
            <p:cNvSpPr>
              <a:spLocks noChangeArrowheads="1"/>
            </p:cNvSpPr>
            <p:nvPr/>
          </p:nvSpPr>
          <p:spPr bwMode="auto">
            <a:xfrm>
              <a:off x="6174" y="12017"/>
              <a:ext cx="900" cy="36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1089">
                  <a:solidFill>
                    <a:schemeClr val="tx1"/>
                  </a:solidFill>
                </a:rPr>
                <a:t>EAR</a:t>
              </a:r>
            </a:p>
          </p:txBody>
        </p:sp>
        <p:sp>
          <p:nvSpPr>
            <p:cNvPr id="122925" name="Rectangle 44"/>
            <p:cNvSpPr>
              <a:spLocks noChangeArrowheads="1"/>
            </p:cNvSpPr>
            <p:nvPr/>
          </p:nvSpPr>
          <p:spPr bwMode="auto">
            <a:xfrm>
              <a:off x="7434" y="12045"/>
              <a:ext cx="900" cy="36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1089" b="1">
                  <a:solidFill>
                    <a:schemeClr val="tx1"/>
                  </a:solidFill>
                </a:rPr>
                <a:t>ED</a:t>
              </a:r>
            </a:p>
          </p:txBody>
        </p:sp>
        <p:sp>
          <p:nvSpPr>
            <p:cNvPr id="122926" name="Line 45"/>
            <p:cNvSpPr>
              <a:spLocks noChangeShapeType="1"/>
            </p:cNvSpPr>
            <p:nvPr/>
          </p:nvSpPr>
          <p:spPr bwMode="auto">
            <a:xfrm flipV="1">
              <a:off x="6714" y="12377"/>
              <a:ext cx="0" cy="54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27" name="Line 46"/>
            <p:cNvSpPr>
              <a:spLocks noChangeShapeType="1"/>
            </p:cNvSpPr>
            <p:nvPr/>
          </p:nvSpPr>
          <p:spPr bwMode="auto">
            <a:xfrm>
              <a:off x="7794" y="12377"/>
              <a:ext cx="0" cy="3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28" name="Line 47"/>
            <p:cNvSpPr>
              <a:spLocks noChangeShapeType="1"/>
            </p:cNvSpPr>
            <p:nvPr/>
          </p:nvSpPr>
          <p:spPr bwMode="auto">
            <a:xfrm>
              <a:off x="6714" y="12917"/>
              <a:ext cx="216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29" name="Line 48"/>
            <p:cNvSpPr>
              <a:spLocks noChangeShapeType="1"/>
            </p:cNvSpPr>
            <p:nvPr/>
          </p:nvSpPr>
          <p:spPr bwMode="auto">
            <a:xfrm>
              <a:off x="7794" y="12737"/>
              <a:ext cx="108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1633"/>
            </a:p>
          </p:txBody>
        </p:sp>
        <p:sp>
          <p:nvSpPr>
            <p:cNvPr id="122930" name="AutoShape 49"/>
            <p:cNvSpPr>
              <a:spLocks/>
            </p:cNvSpPr>
            <p:nvPr/>
          </p:nvSpPr>
          <p:spPr bwMode="auto">
            <a:xfrm>
              <a:off x="9054" y="12557"/>
              <a:ext cx="180" cy="540"/>
            </a:xfrm>
            <a:prstGeom prst="rightBrace">
              <a:avLst>
                <a:gd name="adj1" fmla="val 25000"/>
                <a:gd name="adj2" fmla="val 50000"/>
              </a:avLst>
            </a:pr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122931" name="Text Box 50"/>
            <p:cNvSpPr txBox="1">
              <a:spLocks noChangeArrowheads="1"/>
            </p:cNvSpPr>
            <p:nvPr/>
          </p:nvSpPr>
          <p:spPr bwMode="auto">
            <a:xfrm>
              <a:off x="9414" y="12557"/>
              <a:ext cx="1440" cy="72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1089" b="1">
                  <a:solidFill>
                    <a:schemeClr val="tx1"/>
                  </a:solidFill>
                </a:rPr>
                <a:t>Alle unita’</a:t>
              </a:r>
            </a:p>
            <a:p>
              <a:r>
                <a:rPr lang="it-IT" altLang="en-US" sz="1089" b="1">
                  <a:solidFill>
                    <a:schemeClr val="tx1"/>
                  </a:solidFill>
                </a:rPr>
                <a:t>esterne</a:t>
              </a:r>
              <a:endParaRPr lang="it-IT" altLang="en-US" sz="1089">
                <a:solidFill>
                  <a:schemeClr val="tx1"/>
                </a:solidFill>
              </a:endParaRPr>
            </a:p>
          </p:txBody>
        </p:sp>
      </p:grpSp>
      <p:sp>
        <p:nvSpPr>
          <p:cNvPr id="122883" name="Text Box 51"/>
          <p:cNvSpPr txBox="1">
            <a:spLocks noChangeArrowheads="1"/>
          </p:cNvSpPr>
          <p:nvPr/>
        </p:nvSpPr>
        <p:spPr bwMode="auto">
          <a:xfrm>
            <a:off x="2353048" y="207383"/>
            <a:ext cx="7258362" cy="92993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2177">
                <a:solidFill>
                  <a:schemeClr val="tx1"/>
                </a:solidFill>
                <a:cs typeface="Times New Roman" panose="02020603050405020304" pitchFamily="18" charset="0"/>
              </a:rPr>
              <a:t>Schema di </a:t>
            </a:r>
            <a:r>
              <a:rPr lang="it-IT" altLang="en-US" sz="2177" u="sng">
                <a:solidFill>
                  <a:schemeClr val="tx1"/>
                </a:solidFill>
                <a:cs typeface="Times New Roman" panose="02020603050405020304" pitchFamily="18" charset="0"/>
              </a:rPr>
              <a:t>principio</a:t>
            </a:r>
            <a:r>
              <a:rPr lang="it-IT" altLang="en-US" sz="2177">
                <a:solidFill>
                  <a:schemeClr val="tx1"/>
                </a:solidFill>
                <a:cs typeface="Times New Roman" panose="02020603050405020304" pitchFamily="18" charset="0"/>
              </a:rPr>
              <a:t>  di una CPU elementare </a:t>
            </a:r>
          </a:p>
          <a:p>
            <a:pPr>
              <a:spcBef>
                <a:spcPct val="50000"/>
              </a:spcBef>
            </a:pPr>
            <a:endParaRPr lang="it-IT" altLang="en-US" sz="2177">
              <a:solidFill>
                <a:schemeClr val="tx1"/>
              </a:solidFill>
            </a:endParaRP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52</a:t>
            </a:fld>
            <a:endParaRPr lang="it-IT"/>
          </a:p>
        </p:txBody>
      </p:sp>
    </p:spTree>
    <p:extLst>
      <p:ext uri="{BB962C8B-B14F-4D97-AF65-F5344CB8AC3E}">
        <p14:creationId xmlns:p14="http://schemas.microsoft.com/office/powerpoint/2010/main" val="1727532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2007411" y="829528"/>
            <a:ext cx="8295271" cy="1655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2177">
                <a:solidFill>
                  <a:schemeClr val="tx1"/>
                </a:solidFill>
              </a:rPr>
              <a:t>I REGISTRI sono  un insieme di elementi di memoria bistabili (detti bit)</a:t>
            </a:r>
          </a:p>
          <a:p>
            <a:pPr>
              <a:spcBef>
                <a:spcPct val="50000"/>
              </a:spcBef>
            </a:pPr>
            <a:r>
              <a:rPr lang="it-IT" altLang="en-US" sz="2177">
                <a:solidFill>
                  <a:schemeClr val="tx1"/>
                </a:solidFill>
              </a:rPr>
              <a:t>Poiché ciascun elemento ha due configurazioni stabili possibili, a cui per convenzione bengono associati i simboli  0 e 1, un registro formato da n bit è in grado di asumere </a:t>
            </a:r>
            <a:r>
              <a:rPr lang="it-IT" altLang="en-US" sz="2540">
                <a:solidFill>
                  <a:schemeClr val="tx1"/>
                </a:solidFill>
              </a:rPr>
              <a:t>2</a:t>
            </a:r>
            <a:r>
              <a:rPr lang="it-IT" altLang="en-US" sz="2540" baseline="34000">
                <a:solidFill>
                  <a:schemeClr val="tx1"/>
                </a:solidFill>
              </a:rPr>
              <a:t>n </a:t>
            </a:r>
            <a:r>
              <a:rPr lang="it-IT" altLang="en-US" sz="2177">
                <a:solidFill>
                  <a:schemeClr val="tx1"/>
                </a:solidFill>
              </a:rPr>
              <a:t> configurazioni di stato diverse.</a:t>
            </a:r>
          </a:p>
        </p:txBody>
      </p:sp>
      <p:sp>
        <p:nvSpPr>
          <p:cNvPr id="124931" name="Text Box 3"/>
          <p:cNvSpPr txBox="1">
            <a:spLocks noChangeArrowheads="1"/>
          </p:cNvSpPr>
          <p:nvPr/>
        </p:nvSpPr>
        <p:spPr bwMode="auto">
          <a:xfrm>
            <a:off x="2062137" y="2595153"/>
            <a:ext cx="184731" cy="4273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it-IT" altLang="en-US" sz="2177">
              <a:solidFill>
                <a:schemeClr val="tx1"/>
              </a:solidFill>
            </a:endParaRPr>
          </a:p>
        </p:txBody>
      </p:sp>
      <p:pic>
        <p:nvPicPr>
          <p:cNvPr id="1249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666" y="2834218"/>
            <a:ext cx="7926592" cy="8828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53</a:t>
            </a:fld>
            <a:endParaRPr lang="it-IT"/>
          </a:p>
        </p:txBody>
      </p:sp>
    </p:spTree>
    <p:extLst>
      <p:ext uri="{BB962C8B-B14F-4D97-AF65-F5344CB8AC3E}">
        <p14:creationId xmlns:p14="http://schemas.microsoft.com/office/powerpoint/2010/main" val="2925262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2007411" y="553018"/>
            <a:ext cx="7880507" cy="511787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2177">
                <a:solidFill>
                  <a:schemeClr val="tx1"/>
                </a:solidFill>
                <a:cs typeface="Times New Roman" panose="02020603050405020304" pitchFamily="18" charset="0"/>
              </a:rPr>
              <a:t>Il registro MD ( o MDR:Memory Data Register) serve a scambiare dati tra la CPU e la memoria, mentre il registro ED e’ utilizzato per scambiare i dati tra la CPU e le unita’ esterne di ingresso e di uscita.</a:t>
            </a:r>
          </a:p>
          <a:p>
            <a:pPr algn="just">
              <a:spcBef>
                <a:spcPct val="50000"/>
              </a:spcBef>
            </a:pPr>
            <a:r>
              <a:rPr lang="it-IT" altLang="en-US" sz="2177">
                <a:solidFill>
                  <a:schemeClr val="tx1"/>
                </a:solidFill>
                <a:cs typeface="Times New Roman" panose="02020603050405020304" pitchFamily="18" charset="0"/>
              </a:rPr>
              <a:t>Il registro MAR ( Memory Address Register)  e’ caricato di volta in volta  con l’indirizzo della locazione di memoria che in un certo istante la CPU vuole leggere o scrivere, mentre il registro EAR e’ caricato con il numero della porta di I/O con cui scambiare i dati.</a:t>
            </a:r>
          </a:p>
          <a:p>
            <a:pPr algn="just">
              <a:spcBef>
                <a:spcPct val="50000"/>
              </a:spcBef>
            </a:pPr>
            <a:r>
              <a:rPr lang="it-IT" altLang="en-US" sz="2177">
                <a:solidFill>
                  <a:schemeClr val="tx1"/>
                </a:solidFill>
                <a:cs typeface="Times New Roman" panose="02020603050405020304" pitchFamily="18" charset="0"/>
              </a:rPr>
              <a:t>Il registro ED serve allo scambio dati con le unita’ esterne di INGR./USCITA.</a:t>
            </a:r>
          </a:p>
          <a:p>
            <a:pPr algn="just">
              <a:spcBef>
                <a:spcPct val="50000"/>
              </a:spcBef>
            </a:pPr>
            <a:r>
              <a:rPr lang="it-IT" altLang="en-US" sz="2177">
                <a:solidFill>
                  <a:schemeClr val="tx1"/>
                </a:solidFill>
                <a:cs typeface="Times New Roman" panose="02020603050405020304" pitchFamily="18" charset="0"/>
              </a:rPr>
              <a:t>Il registro F e’ il registro dei flag che che memorizza particolari condizioni quali: riporto, traboccamento, risultato positivo/negativo, parita’ e altro.</a:t>
            </a:r>
          </a:p>
          <a:p>
            <a:pPr algn="just">
              <a:spcBef>
                <a:spcPct val="50000"/>
              </a:spcBef>
            </a:pPr>
            <a:endParaRPr lang="it-IT" altLang="en-US" sz="2177">
              <a:solidFill>
                <a:schemeClr val="tx1"/>
              </a:solidFill>
              <a:cs typeface="Times New Roman" panose="02020603050405020304" pitchFamily="18" charset="0"/>
            </a:endParaRP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54</a:t>
            </a:fld>
            <a:endParaRPr lang="it-IT"/>
          </a:p>
        </p:txBody>
      </p:sp>
    </p:spTree>
    <p:extLst>
      <p:ext uri="{BB962C8B-B14F-4D97-AF65-F5344CB8AC3E}">
        <p14:creationId xmlns:p14="http://schemas.microsoft.com/office/powerpoint/2010/main" val="1482676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1800029" y="207383"/>
            <a:ext cx="8502653" cy="768120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gn="just">
              <a:spcBef>
                <a:spcPct val="50000"/>
              </a:spcBef>
            </a:pPr>
            <a:r>
              <a:rPr lang="it-IT" altLang="en-US" sz="2177">
                <a:solidFill>
                  <a:schemeClr val="tx1"/>
                </a:solidFill>
                <a:cs typeface="Times New Roman" panose="02020603050405020304" pitchFamily="18" charset="0"/>
              </a:rPr>
              <a:t>I registri A,B,T contengono dati sui quali e’ possibile eseguire operazioni elementari da parte dell’ ALU . Il registro IR contiene l’informazione relativa  alla operazione da eseguire ed e’ percio’ chiamato </a:t>
            </a:r>
            <a:r>
              <a:rPr lang="it-IT" altLang="en-US" sz="2177" u="sng">
                <a:solidFill>
                  <a:schemeClr val="tx1"/>
                </a:solidFill>
                <a:cs typeface="Times New Roman" panose="02020603050405020304" pitchFamily="18" charset="0"/>
              </a:rPr>
              <a:t>registro dell’istruzione corrente</a:t>
            </a:r>
            <a:r>
              <a:rPr lang="it-IT" altLang="en-US" sz="2177">
                <a:solidFill>
                  <a:schemeClr val="tx1"/>
                </a:solidFill>
                <a:cs typeface="Times New Roman" panose="02020603050405020304" pitchFamily="18" charset="0"/>
              </a:rPr>
              <a:t>.   Il registro PC, chiamato contatore di programma (</a:t>
            </a:r>
            <a:r>
              <a:rPr lang="it-IT" altLang="en-US" sz="2177" u="sng">
                <a:solidFill>
                  <a:schemeClr val="tx1"/>
                </a:solidFill>
                <a:cs typeface="Times New Roman" panose="02020603050405020304" pitchFamily="18" charset="0"/>
              </a:rPr>
              <a:t>Program Counter</a:t>
            </a:r>
            <a:r>
              <a:rPr lang="it-IT" altLang="en-US" sz="2177">
                <a:solidFill>
                  <a:schemeClr val="tx1"/>
                </a:solidFill>
                <a:cs typeface="Times New Roman" panose="02020603050405020304" pitchFamily="18" charset="0"/>
              </a:rPr>
              <a:t>), fornisce l’indirizzo di memoria in cui e’ contenuta l’istruzione successiva del programma; pertanto in ogni istante si ha:</a:t>
            </a:r>
          </a:p>
          <a:p>
            <a:pPr>
              <a:lnSpc>
                <a:spcPct val="80000"/>
              </a:lnSpc>
              <a:spcBef>
                <a:spcPct val="50000"/>
              </a:spcBef>
              <a:buFontTx/>
              <a:buChar char="•"/>
            </a:pPr>
            <a:r>
              <a:rPr lang="it-IT" altLang="en-US" sz="2177">
                <a:solidFill>
                  <a:schemeClr val="tx1"/>
                </a:solidFill>
                <a:cs typeface="Times New Roman" panose="02020603050405020304" pitchFamily="18" charset="0"/>
              </a:rPr>
              <a:t>         IR contiene l’istruzione in corso di esecuzione</a:t>
            </a:r>
          </a:p>
          <a:p>
            <a:pPr>
              <a:lnSpc>
                <a:spcPct val="80000"/>
              </a:lnSpc>
              <a:spcBef>
                <a:spcPct val="50000"/>
              </a:spcBef>
              <a:buFontTx/>
              <a:buChar char="•"/>
            </a:pPr>
            <a:r>
              <a:rPr lang="it-IT" altLang="en-US" sz="2177">
                <a:solidFill>
                  <a:schemeClr val="tx1"/>
                </a:solidFill>
                <a:cs typeface="Times New Roman" panose="02020603050405020304" pitchFamily="18" charset="0"/>
              </a:rPr>
              <a:t>         PC punta alla locazione di memoria in cui e’ contenuta l’istruzione   	successivaa quella in esecuzione.</a:t>
            </a:r>
          </a:p>
          <a:p>
            <a:pPr>
              <a:lnSpc>
                <a:spcPct val="80000"/>
              </a:lnSpc>
              <a:spcBef>
                <a:spcPct val="50000"/>
              </a:spcBef>
              <a:buFontTx/>
              <a:buChar char="•"/>
            </a:pPr>
            <a:r>
              <a:rPr lang="it-IT" altLang="en-US" sz="2177">
                <a:solidFill>
                  <a:schemeClr val="tx1"/>
                </a:solidFill>
                <a:cs typeface="Times New Roman" panose="02020603050405020304" pitchFamily="18" charset="0"/>
              </a:rPr>
              <a:t>          ( F) (registro di stato)  in cui ogni bit ha un significato </a:t>
            </a:r>
            <a:br>
              <a:rPr lang="it-IT" altLang="en-US" sz="2177">
                <a:solidFill>
                  <a:schemeClr val="tx1"/>
                </a:solidFill>
                <a:cs typeface="Times New Roman" panose="02020603050405020304" pitchFamily="18" charset="0"/>
              </a:rPr>
            </a:br>
            <a:r>
              <a:rPr lang="it-IT" altLang="en-US" sz="2177">
                <a:solidFill>
                  <a:schemeClr val="tx1"/>
                </a:solidFill>
                <a:cs typeface="Times New Roman" panose="02020603050405020304" pitchFamily="18" charset="0"/>
              </a:rPr>
              <a:t>	dipendente dal valore che assume (zero o uno):</a:t>
            </a:r>
            <a:br>
              <a:rPr lang="it-IT" altLang="en-US" sz="2177">
                <a:solidFill>
                  <a:schemeClr val="tx1"/>
                </a:solidFill>
                <a:cs typeface="Times New Roman" panose="02020603050405020304" pitchFamily="18" charset="0"/>
              </a:rPr>
            </a:br>
            <a:r>
              <a:rPr lang="it-IT" altLang="en-US" sz="2177">
                <a:solidFill>
                  <a:schemeClr val="tx1"/>
                </a:solidFill>
                <a:cs typeface="Times New Roman" panose="02020603050405020304" pitchFamily="18" charset="0"/>
              </a:rPr>
              <a:t>	 Per esempio:</a:t>
            </a:r>
          </a:p>
          <a:p>
            <a:pPr lvl="2">
              <a:lnSpc>
                <a:spcPct val="55000"/>
              </a:lnSpc>
              <a:spcBef>
                <a:spcPct val="50000"/>
              </a:spcBef>
              <a:buFontTx/>
              <a:buChar char="•"/>
            </a:pPr>
            <a:r>
              <a:rPr lang="it-IT" altLang="en-US" sz="2177">
                <a:solidFill>
                  <a:schemeClr val="tx1"/>
                </a:solidFill>
                <a:cs typeface="Times New Roman" panose="02020603050405020304" pitchFamily="18" charset="0"/>
              </a:rPr>
              <a:t> valore negativo di una operazione</a:t>
            </a:r>
          </a:p>
          <a:p>
            <a:pPr lvl="2">
              <a:lnSpc>
                <a:spcPct val="55000"/>
              </a:lnSpc>
              <a:spcBef>
                <a:spcPct val="50000"/>
              </a:spcBef>
              <a:buFontTx/>
              <a:buChar char="•"/>
            </a:pPr>
            <a:r>
              <a:rPr lang="it-IT" altLang="en-US" sz="2177">
                <a:solidFill>
                  <a:schemeClr val="tx1"/>
                </a:solidFill>
                <a:cs typeface="Times New Roman" panose="02020603050405020304" pitchFamily="18" charset="0"/>
              </a:rPr>
              <a:t> trabocco (overflow)</a:t>
            </a:r>
          </a:p>
          <a:p>
            <a:pPr lvl="2">
              <a:lnSpc>
                <a:spcPct val="55000"/>
              </a:lnSpc>
              <a:spcBef>
                <a:spcPct val="50000"/>
              </a:spcBef>
              <a:buFontTx/>
              <a:buChar char="•"/>
            </a:pPr>
            <a:r>
              <a:rPr lang="it-IT" altLang="en-US" sz="2177">
                <a:solidFill>
                  <a:schemeClr val="tx1"/>
                </a:solidFill>
                <a:cs typeface="Times New Roman" panose="02020603050405020304" pitchFamily="18" charset="0"/>
              </a:rPr>
              <a:t> parita’</a:t>
            </a:r>
          </a:p>
          <a:p>
            <a:pPr lvl="2">
              <a:lnSpc>
                <a:spcPct val="55000"/>
              </a:lnSpc>
              <a:spcBef>
                <a:spcPct val="50000"/>
              </a:spcBef>
              <a:buFontTx/>
              <a:buChar char="•"/>
            </a:pPr>
            <a:r>
              <a:rPr lang="it-IT" altLang="en-US" sz="2177">
                <a:solidFill>
                  <a:schemeClr val="tx1"/>
                </a:solidFill>
                <a:cs typeface="Times New Roman" panose="02020603050405020304" pitchFamily="18" charset="0"/>
              </a:rPr>
              <a:t> uguaglianza ( per una operazione di confronto)</a:t>
            </a:r>
          </a:p>
          <a:p>
            <a:pPr lvl="2">
              <a:lnSpc>
                <a:spcPct val="55000"/>
              </a:lnSpc>
              <a:spcBef>
                <a:spcPct val="50000"/>
              </a:spcBef>
              <a:buFontTx/>
              <a:buChar char="•"/>
            </a:pPr>
            <a:r>
              <a:rPr lang="it-IT" altLang="en-US" sz="2177">
                <a:solidFill>
                  <a:schemeClr val="tx1"/>
                </a:solidFill>
                <a:cs typeface="Times New Roman" panose="02020603050405020304" pitchFamily="18" charset="0"/>
              </a:rPr>
              <a:t> Abilitazione/disabilitazione di interruzioni</a:t>
            </a:r>
          </a:p>
          <a:p>
            <a:pPr lvl="2">
              <a:lnSpc>
                <a:spcPct val="55000"/>
              </a:lnSpc>
              <a:spcBef>
                <a:spcPct val="50000"/>
              </a:spcBef>
              <a:buFontTx/>
              <a:buChar char="•"/>
            </a:pPr>
            <a:r>
              <a:rPr lang="it-IT" altLang="en-US" sz="2177">
                <a:solidFill>
                  <a:schemeClr val="tx1"/>
                </a:solidFill>
                <a:cs typeface="Times New Roman" panose="02020603050405020304" pitchFamily="18" charset="0"/>
              </a:rPr>
              <a:t> Modalita’ di funzionamento di particolari istruzioni</a:t>
            </a:r>
          </a:p>
          <a:p>
            <a:pPr lvl="2">
              <a:lnSpc>
                <a:spcPct val="55000"/>
              </a:lnSpc>
              <a:spcBef>
                <a:spcPct val="50000"/>
              </a:spcBef>
              <a:buFontTx/>
              <a:buChar char="•"/>
            </a:pPr>
            <a:r>
              <a:rPr lang="it-IT" altLang="en-US" sz="2177">
                <a:solidFill>
                  <a:schemeClr val="tx1"/>
                </a:solidFill>
                <a:cs typeface="Times New Roman" panose="02020603050405020304" pitchFamily="18" charset="0"/>
              </a:rPr>
              <a:t> etc. etc</a:t>
            </a:r>
          </a:p>
          <a:p>
            <a:pPr algn="just">
              <a:spcBef>
                <a:spcPct val="50000"/>
              </a:spcBef>
            </a:pPr>
            <a:r>
              <a:rPr lang="it-IT" altLang="en-US" sz="2177">
                <a:solidFill>
                  <a:schemeClr val="tx1"/>
                </a:solidFill>
                <a:cs typeface="Times New Roman" panose="02020603050405020304" pitchFamily="18" charset="0"/>
              </a:rPr>
              <a:t> </a:t>
            </a:r>
          </a:p>
          <a:p>
            <a:pPr>
              <a:spcBef>
                <a:spcPct val="50000"/>
              </a:spcBef>
            </a:pPr>
            <a:endParaRPr lang="it-IT" altLang="en-US" sz="2177">
              <a:solidFill>
                <a:schemeClr val="tx1"/>
              </a:solidFill>
            </a:endParaRP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55</a:t>
            </a:fld>
            <a:endParaRPr lang="it-IT"/>
          </a:p>
        </p:txBody>
      </p:sp>
    </p:spTree>
    <p:extLst>
      <p:ext uri="{BB962C8B-B14F-4D97-AF65-F5344CB8AC3E}">
        <p14:creationId xmlns:p14="http://schemas.microsoft.com/office/powerpoint/2010/main" val="3229612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2283920" y="553019"/>
            <a:ext cx="8087889" cy="679327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gn="ctr">
              <a:spcBef>
                <a:spcPct val="50000"/>
              </a:spcBef>
            </a:pPr>
            <a:r>
              <a:rPr lang="it-IT" altLang="en-US" sz="2177" b="1">
                <a:solidFill>
                  <a:schemeClr val="tx1"/>
                </a:solidFill>
                <a:cs typeface="Times New Roman" panose="02020603050405020304" pitchFamily="18" charset="0"/>
              </a:rPr>
              <a:t>FASE DI FETCH O PRELIEVO DELLA ISTRUZIONE</a:t>
            </a:r>
            <a:endParaRPr lang="it-IT" altLang="en-US" sz="2177">
              <a:solidFill>
                <a:schemeClr val="tx1"/>
              </a:solidFill>
              <a:cs typeface="Times New Roman" panose="02020603050405020304" pitchFamily="18" charset="0"/>
            </a:endParaRPr>
          </a:p>
          <a:p>
            <a:pPr algn="ctr">
              <a:spcBef>
                <a:spcPct val="50000"/>
              </a:spcBef>
            </a:pPr>
            <a:r>
              <a:rPr lang="it-IT" altLang="en-US" sz="2177" b="1">
                <a:solidFill>
                  <a:schemeClr val="tx1"/>
                </a:solidFill>
                <a:cs typeface="Times New Roman" panose="02020603050405020304" pitchFamily="18" charset="0"/>
              </a:rPr>
              <a:t> </a:t>
            </a:r>
            <a:endParaRPr lang="it-IT" altLang="en-US" sz="2177">
              <a:solidFill>
                <a:schemeClr val="tx1"/>
              </a:solidFill>
              <a:cs typeface="Times New Roman" panose="02020603050405020304" pitchFamily="18" charset="0"/>
            </a:endParaRPr>
          </a:p>
          <a:p>
            <a:pPr algn="just">
              <a:spcBef>
                <a:spcPct val="50000"/>
              </a:spcBef>
            </a:pPr>
            <a:r>
              <a:rPr lang="it-IT" altLang="en-US" sz="2177">
                <a:solidFill>
                  <a:schemeClr val="tx1"/>
                </a:solidFill>
                <a:cs typeface="Times New Roman" panose="02020603050405020304" pitchFamily="18" charset="0"/>
              </a:rPr>
              <a:t> </a:t>
            </a:r>
          </a:p>
          <a:p>
            <a:pPr algn="just">
              <a:spcBef>
                <a:spcPct val="50000"/>
              </a:spcBef>
            </a:pPr>
            <a:r>
              <a:rPr lang="it-IT" altLang="en-US" sz="2177">
                <a:solidFill>
                  <a:schemeClr val="tx1"/>
                </a:solidFill>
                <a:cs typeface="Times New Roman" panose="02020603050405020304" pitchFamily="18" charset="0"/>
              </a:rPr>
              <a:t>Passo 1 	(PC) </a:t>
            </a:r>
            <a:r>
              <a:rPr lang="it-IT" altLang="en-US" sz="2177">
                <a:solidFill>
                  <a:schemeClr val="tx1"/>
                </a:solidFill>
                <a:cs typeface="Times New Roman" panose="02020603050405020304" pitchFamily="18" charset="0"/>
                <a:sym typeface="Wingdings" panose="05000000000000000000" pitchFamily="2" charset="2"/>
              </a:rPr>
              <a:t></a:t>
            </a:r>
            <a:r>
              <a:rPr lang="it-IT" altLang="en-US" sz="2177">
                <a:solidFill>
                  <a:schemeClr val="tx1"/>
                </a:solidFill>
                <a:cs typeface="Times New Roman" panose="02020603050405020304" pitchFamily="18" charset="0"/>
              </a:rPr>
              <a:t> MAR            	 	 fase di fetch o prelievo </a:t>
            </a:r>
          </a:p>
          <a:p>
            <a:pPr algn="just">
              <a:spcBef>
                <a:spcPct val="50000"/>
              </a:spcBef>
            </a:pPr>
            <a:r>
              <a:rPr lang="it-IT" altLang="en-US" sz="2177">
                <a:solidFill>
                  <a:schemeClr val="tx1"/>
                </a:solidFill>
                <a:cs typeface="Times New Roman" panose="02020603050405020304" pitchFamily="18" charset="0"/>
              </a:rPr>
              <a:t>Passo 2	MEM (MAR) </a:t>
            </a:r>
            <a:r>
              <a:rPr lang="it-IT" altLang="en-US" sz="2177">
                <a:solidFill>
                  <a:schemeClr val="tx1"/>
                </a:solidFill>
                <a:cs typeface="Times New Roman" panose="02020603050405020304" pitchFamily="18" charset="0"/>
                <a:sym typeface="Wingdings" panose="05000000000000000000" pitchFamily="2" charset="2"/>
              </a:rPr>
              <a:t></a:t>
            </a:r>
            <a:r>
              <a:rPr lang="it-IT" altLang="en-US" sz="2177">
                <a:solidFill>
                  <a:schemeClr val="tx1"/>
                </a:solidFill>
                <a:cs typeface="Times New Roman" panose="02020603050405020304" pitchFamily="18" charset="0"/>
              </a:rPr>
              <a:t> MD     	  dell’istruzione</a:t>
            </a:r>
          </a:p>
          <a:p>
            <a:pPr algn="just">
              <a:spcBef>
                <a:spcPct val="50000"/>
              </a:spcBef>
            </a:pPr>
            <a:r>
              <a:rPr lang="it-IT" altLang="en-US" sz="2177">
                <a:solidFill>
                  <a:schemeClr val="tx1"/>
                </a:solidFill>
                <a:cs typeface="Times New Roman" panose="02020603050405020304" pitchFamily="18" charset="0"/>
              </a:rPr>
              <a:t>Passo 3	(MD) </a:t>
            </a:r>
            <a:r>
              <a:rPr lang="it-IT" altLang="en-US" sz="2177">
                <a:solidFill>
                  <a:schemeClr val="tx1"/>
                </a:solidFill>
                <a:cs typeface="Times New Roman" panose="02020603050405020304" pitchFamily="18" charset="0"/>
                <a:sym typeface="Wingdings" panose="05000000000000000000" pitchFamily="2" charset="2"/>
              </a:rPr>
              <a:t></a:t>
            </a:r>
            <a:r>
              <a:rPr lang="it-IT" altLang="en-US" sz="2177">
                <a:solidFill>
                  <a:schemeClr val="tx1"/>
                </a:solidFill>
                <a:cs typeface="Times New Roman" panose="02020603050405020304" pitchFamily="18" charset="0"/>
              </a:rPr>
              <a:t> IR, (PC) +1 </a:t>
            </a:r>
            <a:r>
              <a:rPr lang="it-IT" altLang="en-US" sz="2177">
                <a:solidFill>
                  <a:schemeClr val="tx1"/>
                </a:solidFill>
                <a:cs typeface="Times New Roman" panose="02020603050405020304" pitchFamily="18" charset="0"/>
                <a:sym typeface="Wingdings" panose="05000000000000000000" pitchFamily="2" charset="2"/>
              </a:rPr>
              <a:t></a:t>
            </a:r>
            <a:r>
              <a:rPr lang="it-IT" altLang="en-US" sz="2177">
                <a:solidFill>
                  <a:schemeClr val="tx1"/>
                </a:solidFill>
                <a:cs typeface="Times New Roman" panose="02020603050405020304" pitchFamily="18" charset="0"/>
              </a:rPr>
              <a:t> PC</a:t>
            </a:r>
          </a:p>
          <a:p>
            <a:pPr algn="just">
              <a:spcBef>
                <a:spcPct val="50000"/>
              </a:spcBef>
            </a:pPr>
            <a:r>
              <a:rPr lang="it-IT" altLang="en-US" sz="2177">
                <a:solidFill>
                  <a:schemeClr val="tx1"/>
                </a:solidFill>
                <a:cs typeface="Times New Roman" panose="02020603050405020304" pitchFamily="18" charset="0"/>
              </a:rPr>
              <a:t>-------------------------------------------------------------------------------</a:t>
            </a:r>
          </a:p>
          <a:p>
            <a:pPr algn="just">
              <a:spcBef>
                <a:spcPct val="50000"/>
              </a:spcBef>
            </a:pPr>
            <a:r>
              <a:rPr lang="it-IT" altLang="en-US" sz="2177">
                <a:solidFill>
                  <a:schemeClr val="tx1"/>
                </a:solidFill>
                <a:cs typeface="Times New Roman" panose="02020603050405020304" pitchFamily="18" charset="0"/>
              </a:rPr>
              <a:t>                                   EXECUTE</a:t>
            </a:r>
          </a:p>
          <a:p>
            <a:pPr algn="just">
              <a:spcBef>
                <a:spcPct val="50000"/>
              </a:spcBef>
            </a:pPr>
            <a:r>
              <a:rPr lang="it-IT" altLang="en-US" sz="2177">
                <a:solidFill>
                  <a:schemeClr val="tx1"/>
                </a:solidFill>
                <a:cs typeface="Times New Roman" panose="02020603050405020304" pitchFamily="18" charset="0"/>
              </a:rPr>
              <a:t>passo 4 	decodifica dell’istruzione			fase </a:t>
            </a:r>
          </a:p>
          <a:p>
            <a:pPr algn="just">
              <a:spcBef>
                <a:spcPct val="50000"/>
              </a:spcBef>
            </a:pPr>
            <a:r>
              <a:rPr lang="it-IT" altLang="en-US" sz="2177">
                <a:solidFill>
                  <a:schemeClr val="tx1"/>
                </a:solidFill>
                <a:cs typeface="Times New Roman" panose="02020603050405020304" pitchFamily="18" charset="0"/>
              </a:rPr>
              <a:t>passo 5	             esecuzione dell’istruzione		       di esecuzione</a:t>
            </a:r>
          </a:p>
          <a:p>
            <a:pPr algn="just">
              <a:spcBef>
                <a:spcPct val="50000"/>
              </a:spcBef>
            </a:pPr>
            <a:r>
              <a:rPr lang="it-IT" altLang="en-US" sz="2177">
                <a:solidFill>
                  <a:schemeClr val="tx1"/>
                </a:solidFill>
                <a:cs typeface="Times New Roman" panose="02020603050405020304" pitchFamily="18" charset="0"/>
              </a:rPr>
              <a:t>passo 6 	torna al passo 1 fino a che trovi un HALT.</a:t>
            </a:r>
          </a:p>
          <a:p>
            <a:pPr algn="just">
              <a:spcBef>
                <a:spcPct val="50000"/>
              </a:spcBef>
            </a:pPr>
            <a:r>
              <a:rPr lang="it-IT" altLang="en-US" sz="2177">
                <a:solidFill>
                  <a:schemeClr val="tx1"/>
                </a:solidFill>
                <a:cs typeface="Times New Roman" panose="02020603050405020304" pitchFamily="18" charset="0"/>
              </a:rPr>
              <a:t> </a:t>
            </a:r>
          </a:p>
          <a:p>
            <a:pPr>
              <a:spcBef>
                <a:spcPct val="50000"/>
              </a:spcBef>
            </a:pPr>
            <a:endParaRPr lang="it-IT" altLang="en-US" sz="2177">
              <a:solidFill>
                <a:schemeClr val="tx1"/>
              </a:solidFill>
            </a:endParaRP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56</a:t>
            </a:fld>
            <a:endParaRPr lang="it-IT"/>
          </a:p>
        </p:txBody>
      </p:sp>
    </p:spTree>
    <p:extLst>
      <p:ext uri="{BB962C8B-B14F-4D97-AF65-F5344CB8AC3E}">
        <p14:creationId xmlns:p14="http://schemas.microsoft.com/office/powerpoint/2010/main" val="40833024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1800030" y="4424145"/>
            <a:ext cx="8868451" cy="1866436"/>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it-IT" sz="2177"/>
          </a:p>
        </p:txBody>
      </p:sp>
      <p:sp>
        <p:nvSpPr>
          <p:cNvPr id="133123" name="Text Box 3"/>
          <p:cNvSpPr txBox="1">
            <a:spLocks noChangeArrowheads="1"/>
          </p:cNvSpPr>
          <p:nvPr/>
        </p:nvSpPr>
        <p:spPr bwMode="auto">
          <a:xfrm>
            <a:off x="1730903" y="1"/>
            <a:ext cx="8937578" cy="6793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gn="just">
              <a:spcBef>
                <a:spcPct val="50000"/>
              </a:spcBef>
            </a:pPr>
            <a:r>
              <a:rPr lang="it-IT" altLang="en-US" sz="2177">
                <a:solidFill>
                  <a:srgbClr val="000080"/>
                </a:solidFill>
                <a:cs typeface="Times New Roman" panose="02020603050405020304" pitchFamily="18" charset="0"/>
              </a:rPr>
              <a:t>La simbologia (X) </a:t>
            </a:r>
            <a:r>
              <a:rPr lang="it-IT" altLang="en-US" sz="2177">
                <a:solidFill>
                  <a:srgbClr val="000080"/>
                </a:solidFill>
                <a:cs typeface="Times New Roman" panose="02020603050405020304" pitchFamily="18" charset="0"/>
                <a:sym typeface="Wingdings" panose="05000000000000000000" pitchFamily="2" charset="2"/>
              </a:rPr>
              <a:t></a:t>
            </a:r>
            <a:r>
              <a:rPr lang="it-IT" altLang="en-US" sz="2177">
                <a:solidFill>
                  <a:srgbClr val="000080"/>
                </a:solidFill>
                <a:cs typeface="Times New Roman" panose="02020603050405020304" pitchFamily="18" charset="0"/>
              </a:rPr>
              <a:t> Y  indica la sequenza di comandi elementari espletati dalla unita’ di controllo per copiare il contenuto del generico registro X nel generico registro Y</a:t>
            </a:r>
            <a:endParaRPr lang="it-IT" altLang="en-US" sz="2177">
              <a:solidFill>
                <a:schemeClr val="tx1"/>
              </a:solidFill>
              <a:cs typeface="Times New Roman" panose="02020603050405020304" pitchFamily="18" charset="0"/>
            </a:endParaRPr>
          </a:p>
          <a:p>
            <a:pPr algn="just">
              <a:spcBef>
                <a:spcPct val="50000"/>
              </a:spcBef>
            </a:pPr>
            <a:r>
              <a:rPr lang="it-IT" altLang="en-US" sz="2177">
                <a:solidFill>
                  <a:schemeClr val="tx1"/>
                </a:solidFill>
                <a:cs typeface="Times New Roman" panose="02020603050405020304" pitchFamily="18" charset="0"/>
              </a:rPr>
              <a:t>La simbologia </a:t>
            </a:r>
            <a:r>
              <a:rPr lang="it-IT" altLang="en-US" sz="2177">
                <a:solidFill>
                  <a:srgbClr val="FF0000"/>
                </a:solidFill>
                <a:cs typeface="Times New Roman" panose="02020603050405020304" pitchFamily="18" charset="0"/>
              </a:rPr>
              <a:t>MEM (MAR)</a:t>
            </a:r>
            <a:r>
              <a:rPr lang="it-IT" altLang="en-US" sz="2177">
                <a:solidFill>
                  <a:schemeClr val="tx1"/>
                </a:solidFill>
                <a:cs typeface="Times New Roman" panose="02020603050405020304" pitchFamily="18" charset="0"/>
              </a:rPr>
              <a:t> sta ad indicare che “ </a:t>
            </a:r>
            <a:r>
              <a:rPr lang="it-IT" altLang="en-US" sz="2177">
                <a:solidFill>
                  <a:srgbClr val="000080"/>
                </a:solidFill>
                <a:cs typeface="Times New Roman" panose="02020603050405020304" pitchFamily="18" charset="0"/>
              </a:rPr>
              <a:t>il contenuto di memoria il cui indirizzo e’ contenuto in MAR,</a:t>
            </a:r>
            <a:r>
              <a:rPr lang="it-IT" altLang="en-US" sz="2177">
                <a:solidFill>
                  <a:schemeClr val="tx1"/>
                </a:solidFill>
                <a:cs typeface="Times New Roman" panose="02020603050405020304" pitchFamily="18" charset="0"/>
              </a:rPr>
              <a:t>MEM (MAR) </a:t>
            </a:r>
            <a:r>
              <a:rPr lang="it-IT" altLang="en-US" sz="2177">
                <a:solidFill>
                  <a:schemeClr val="tx1"/>
                </a:solidFill>
                <a:cs typeface="Times New Roman" panose="02020603050405020304" pitchFamily="18" charset="0"/>
                <a:sym typeface="Wingdings" panose="05000000000000000000" pitchFamily="2" charset="2"/>
              </a:rPr>
              <a:t></a:t>
            </a:r>
            <a:r>
              <a:rPr lang="it-IT" altLang="en-US" sz="2177">
                <a:solidFill>
                  <a:schemeClr val="tx1"/>
                </a:solidFill>
                <a:cs typeface="Times New Roman" panose="02020603050405020304" pitchFamily="18" charset="0"/>
              </a:rPr>
              <a:t>  MD    indica il trasferimento da memoria a registro MD.</a:t>
            </a:r>
          </a:p>
          <a:p>
            <a:pPr algn="just">
              <a:spcBef>
                <a:spcPct val="50000"/>
              </a:spcBef>
            </a:pPr>
            <a:r>
              <a:rPr lang="it-IT" altLang="en-US" sz="2177">
                <a:solidFill>
                  <a:schemeClr val="tx1"/>
                </a:solidFill>
                <a:cs typeface="Times New Roman" panose="02020603050405020304" pitchFamily="18" charset="0"/>
              </a:rPr>
              <a:t>I registri e la memoria contengono informazioni di tipo binario (stringhe di bit) che rappresentano istruzioni, indirizzi o dati:  l’informazione contenuta nel PC (program counter) rappresenta un indirizzo,  mentre in </a:t>
            </a:r>
            <a:r>
              <a:rPr lang="it-IT" altLang="en-US" sz="2177">
                <a:solidFill>
                  <a:srgbClr val="FF0000"/>
                </a:solidFill>
                <a:cs typeface="Times New Roman" panose="02020603050405020304" pitchFamily="18" charset="0"/>
              </a:rPr>
              <a:t>IR (instruction register )</a:t>
            </a:r>
            <a:r>
              <a:rPr lang="it-IT" altLang="en-US" sz="2177">
                <a:solidFill>
                  <a:schemeClr val="tx1"/>
                </a:solidFill>
                <a:cs typeface="Times New Roman" panose="02020603050405020304" pitchFamily="18" charset="0"/>
              </a:rPr>
              <a:t> rappresenta una istruzione, in A, B, T si trovano dati sui quali e’ possibile effettuare delle operazioni o piu’ in generale delle modifiche da parte della unita’ logico aritmetica(ALU).</a:t>
            </a:r>
          </a:p>
          <a:p>
            <a:pPr algn="just">
              <a:spcBef>
                <a:spcPct val="50000"/>
              </a:spcBef>
            </a:pPr>
            <a:r>
              <a:rPr lang="it-IT" altLang="en-US" sz="2177" u="sng">
                <a:solidFill>
                  <a:schemeClr val="tx1"/>
                </a:solidFill>
                <a:cs typeface="Times New Roman" panose="02020603050405020304" pitchFamily="18" charset="0"/>
              </a:rPr>
              <a:t>La sequenza di passi da 1 a 6 precedentemente descritte, costituisce  il ciclo di istruzione di una CPU . Tale ciclo e’ a sua volta suddiviso in uno o piu’ cicli macchina</a:t>
            </a:r>
            <a:r>
              <a:rPr lang="it-IT" altLang="en-US" sz="2177">
                <a:solidFill>
                  <a:schemeClr val="tx1"/>
                </a:solidFill>
                <a:cs typeface="Times New Roman" panose="02020603050405020304" pitchFamily="18" charset="0"/>
              </a:rPr>
              <a:t>. </a:t>
            </a:r>
            <a:r>
              <a:rPr lang="it-IT" altLang="en-US" sz="2177" u="sng">
                <a:solidFill>
                  <a:schemeClr val="tx1"/>
                </a:solidFill>
                <a:cs typeface="Times New Roman" panose="02020603050405020304" pitchFamily="18" charset="0"/>
              </a:rPr>
              <a:t>Il ciclo macchina e’ definito come la sequenza di operazioni elementari</a:t>
            </a:r>
            <a:r>
              <a:rPr lang="it-IT" altLang="en-US" sz="2177">
                <a:solidFill>
                  <a:schemeClr val="tx1"/>
                </a:solidFill>
                <a:cs typeface="Times New Roman" panose="02020603050405020304" pitchFamily="18" charset="0"/>
              </a:rPr>
              <a:t>  </a:t>
            </a:r>
            <a:r>
              <a:rPr lang="it-IT" altLang="en-US" sz="2177" u="sng">
                <a:solidFill>
                  <a:schemeClr val="tx1"/>
                </a:solidFill>
                <a:cs typeface="Times New Roman" panose="02020603050405020304" pitchFamily="18" charset="0"/>
              </a:rPr>
              <a:t>che l’unita’ di controllo esegue ogni volta che accede alla memoria o ad unita’ esterne di INPUT/OUTPUT. </a:t>
            </a:r>
            <a:endParaRPr lang="it-IT" altLang="en-US" sz="2177">
              <a:solidFill>
                <a:schemeClr val="tx1"/>
              </a:solidFill>
              <a:cs typeface="Times New Roman" panose="02020603050405020304" pitchFamily="18" charset="0"/>
            </a:endParaRPr>
          </a:p>
          <a:p>
            <a:pPr>
              <a:spcBef>
                <a:spcPct val="50000"/>
              </a:spcBef>
            </a:pPr>
            <a:endParaRPr lang="it-IT" altLang="en-US" sz="2177">
              <a:solidFill>
                <a:schemeClr val="tx1"/>
              </a:solidFill>
            </a:endParaRP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57</a:t>
            </a:fld>
            <a:endParaRPr lang="it-IT"/>
          </a:p>
        </p:txBody>
      </p:sp>
    </p:spTree>
    <p:extLst>
      <p:ext uri="{BB962C8B-B14F-4D97-AF65-F5344CB8AC3E}">
        <p14:creationId xmlns:p14="http://schemas.microsoft.com/office/powerpoint/2010/main" val="1733299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012472" y="3083365"/>
            <a:ext cx="184731" cy="7066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eaLnBrk="1">
              <a:buClr>
                <a:srgbClr val="000000"/>
              </a:buClr>
              <a:buSzPct val="45000"/>
              <a:buFont typeface="StarSymbol" charset="0"/>
              <a:buNone/>
            </a:pPr>
            <a:endParaRPr lang="it-IT" altLang="en-US" sz="3992">
              <a:solidFill>
                <a:srgbClr val="000000"/>
              </a:solidFill>
            </a:endParaRPr>
          </a:p>
        </p:txBody>
      </p:sp>
      <p:sp>
        <p:nvSpPr>
          <p:cNvPr id="135171" name="Text Box 3"/>
          <p:cNvSpPr txBox="1">
            <a:spLocks noChangeArrowheads="1"/>
          </p:cNvSpPr>
          <p:nvPr/>
        </p:nvSpPr>
        <p:spPr bwMode="auto">
          <a:xfrm>
            <a:off x="1523520" y="276510"/>
            <a:ext cx="8571780" cy="61454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bg1"/>
                </a:solidFill>
                <a:latin typeface="Times New Roman" panose="02020603050405020304" pitchFamily="18" charset="0"/>
              </a:defRPr>
            </a:lvl1pPr>
            <a:lvl2pPr marL="914400" indent="-457200">
              <a:defRPr sz="2400">
                <a:solidFill>
                  <a:schemeClr val="bg1"/>
                </a:solidFill>
                <a:latin typeface="Times New Roman" panose="02020603050405020304" pitchFamily="18" charset="0"/>
              </a:defRPr>
            </a:lvl2pPr>
            <a:lvl3pPr marL="1371600" indent="-457200">
              <a:defRPr sz="2400">
                <a:solidFill>
                  <a:schemeClr val="bg1"/>
                </a:solidFill>
                <a:latin typeface="Times New Roman" panose="02020603050405020304" pitchFamily="18" charset="0"/>
              </a:defRPr>
            </a:lvl3pPr>
            <a:lvl4pPr marL="1828800" indent="-457200">
              <a:defRPr sz="2400">
                <a:solidFill>
                  <a:schemeClr val="bg1"/>
                </a:solidFill>
                <a:latin typeface="Times New Roman" panose="02020603050405020304" pitchFamily="18" charset="0"/>
              </a:defRPr>
            </a:lvl4pPr>
            <a:lvl5pPr marL="2286000" indent="-457200">
              <a:defRPr sz="2400">
                <a:solidFill>
                  <a:schemeClr val="bg1"/>
                </a:solidFill>
                <a:latin typeface="Times New Roman" panose="02020603050405020304" pitchFamily="18" charset="0"/>
              </a:defRPr>
            </a:lvl5pPr>
            <a:lvl6pPr marL="2743200" indent="-457200" eaLnBrk="0" fontAlgn="base" hangingPunct="0">
              <a:spcBef>
                <a:spcPct val="0"/>
              </a:spcBef>
              <a:spcAft>
                <a:spcPct val="0"/>
              </a:spcAft>
              <a:defRPr sz="2400">
                <a:solidFill>
                  <a:schemeClr val="bg1"/>
                </a:solidFill>
                <a:latin typeface="Times New Roman" panose="02020603050405020304" pitchFamily="18" charset="0"/>
              </a:defRPr>
            </a:lvl6pPr>
            <a:lvl7pPr marL="3200400" indent="-457200" eaLnBrk="0" fontAlgn="base" hangingPunct="0">
              <a:spcBef>
                <a:spcPct val="0"/>
              </a:spcBef>
              <a:spcAft>
                <a:spcPct val="0"/>
              </a:spcAft>
              <a:defRPr sz="2400">
                <a:solidFill>
                  <a:schemeClr val="bg1"/>
                </a:solidFill>
                <a:latin typeface="Times New Roman" panose="02020603050405020304" pitchFamily="18" charset="0"/>
              </a:defRPr>
            </a:lvl7pPr>
            <a:lvl8pPr marL="3657600" indent="-457200" eaLnBrk="0" fontAlgn="base" hangingPunct="0">
              <a:spcBef>
                <a:spcPct val="0"/>
              </a:spcBef>
              <a:spcAft>
                <a:spcPct val="0"/>
              </a:spcAft>
              <a:defRPr sz="2400">
                <a:solidFill>
                  <a:schemeClr val="bg1"/>
                </a:solidFill>
                <a:latin typeface="Times New Roman" panose="02020603050405020304" pitchFamily="18" charset="0"/>
              </a:defRPr>
            </a:lvl8pPr>
            <a:lvl9pPr marL="4114800" indent="-4572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3629">
                <a:solidFill>
                  <a:schemeClr val="tx1"/>
                </a:solidFill>
              </a:rPr>
              <a:t>			ALU </a:t>
            </a:r>
            <a:r>
              <a:rPr lang="it-IT" altLang="en-US" sz="2177">
                <a:solidFill>
                  <a:schemeClr val="tx1"/>
                </a:solidFill>
              </a:rPr>
              <a:t>Unita’ Logico Aritmetica </a:t>
            </a:r>
            <a:endParaRPr lang="it-IT" altLang="en-US" sz="3629">
              <a:solidFill>
                <a:schemeClr val="tx1"/>
              </a:solidFill>
            </a:endParaRPr>
          </a:p>
          <a:p>
            <a:pPr>
              <a:spcBef>
                <a:spcPct val="50000"/>
              </a:spcBef>
            </a:pPr>
            <a:r>
              <a:rPr lang="it-IT" altLang="en-US" sz="2177">
                <a:solidFill>
                  <a:schemeClr val="tx1"/>
                </a:solidFill>
              </a:rPr>
              <a:t>E’ costituita da:</a:t>
            </a:r>
          </a:p>
          <a:p>
            <a:pPr>
              <a:spcBef>
                <a:spcPct val="50000"/>
              </a:spcBef>
              <a:buFontTx/>
              <a:buChar char="•"/>
            </a:pPr>
            <a:r>
              <a:rPr lang="it-IT" altLang="en-US" sz="2177">
                <a:solidFill>
                  <a:schemeClr val="tx1"/>
                </a:solidFill>
              </a:rPr>
              <a:t>Dispositivi circuitali che consentono di eseguire le operazioni aritmetiche (ADD, SUB, MUL, DIV) e logiche (AND, OR, NOT,..etc)</a:t>
            </a:r>
          </a:p>
          <a:p>
            <a:pPr>
              <a:spcBef>
                <a:spcPct val="50000"/>
              </a:spcBef>
              <a:buFontTx/>
              <a:buChar char="•"/>
            </a:pPr>
            <a:r>
              <a:rPr lang="it-IT" altLang="en-US" sz="2177">
                <a:solidFill>
                  <a:schemeClr val="tx1"/>
                </a:solidFill>
              </a:rPr>
              <a:t>Alcuni registri interni </a:t>
            </a:r>
            <a:br>
              <a:rPr lang="it-IT" altLang="en-US" sz="2177">
                <a:solidFill>
                  <a:schemeClr val="tx1"/>
                </a:solidFill>
              </a:rPr>
            </a:br>
            <a:r>
              <a:rPr lang="it-IT" altLang="en-US" sz="2177">
                <a:solidFill>
                  <a:schemeClr val="tx1"/>
                </a:solidFill>
              </a:rPr>
              <a:t>-OP ( registro temporaneo di  memorizzazione ) </a:t>
            </a:r>
            <a:br>
              <a:rPr lang="it-IT" altLang="en-US" sz="2177">
                <a:solidFill>
                  <a:schemeClr val="tx1"/>
                </a:solidFill>
              </a:rPr>
            </a:br>
            <a:r>
              <a:rPr lang="it-IT" altLang="en-US" sz="2177">
                <a:solidFill>
                  <a:schemeClr val="tx1"/>
                </a:solidFill>
              </a:rPr>
              <a:t>-PSW (Process Status Word : ogni bit fornisce informazioni relative</a:t>
            </a:r>
            <a:br>
              <a:rPr lang="it-IT" altLang="en-US" sz="2177">
                <a:solidFill>
                  <a:schemeClr val="tx1"/>
                </a:solidFill>
              </a:rPr>
            </a:br>
            <a:r>
              <a:rPr lang="it-IT" altLang="en-US" sz="2177">
                <a:solidFill>
                  <a:schemeClr val="tx1"/>
                </a:solidFill>
              </a:rPr>
              <a:t>           all’esito dell’ultima operazione logico-aritmetica):</a:t>
            </a:r>
          </a:p>
          <a:p>
            <a:pPr lvl="3">
              <a:lnSpc>
                <a:spcPct val="85000"/>
              </a:lnSpc>
              <a:spcBef>
                <a:spcPct val="50000"/>
              </a:spcBef>
              <a:buFontTx/>
              <a:buAutoNum type="alphaLcPeriod"/>
            </a:pPr>
            <a:r>
              <a:rPr lang="it-IT" altLang="en-US" sz="2177">
                <a:solidFill>
                  <a:schemeClr val="tx1"/>
                </a:solidFill>
              </a:rPr>
              <a:t>	     bit carry ( per il riporto)  </a:t>
            </a:r>
          </a:p>
          <a:p>
            <a:pPr lvl="3">
              <a:lnSpc>
                <a:spcPct val="85000"/>
              </a:lnSpc>
              <a:spcBef>
                <a:spcPct val="50000"/>
              </a:spcBef>
              <a:buFontTx/>
              <a:buAutoNum type="alphaLcPeriod"/>
            </a:pPr>
            <a:r>
              <a:rPr lang="it-IT" altLang="en-US" sz="2177">
                <a:solidFill>
                  <a:schemeClr val="tx1"/>
                </a:solidFill>
              </a:rPr>
              <a:t>                 bit zero</a:t>
            </a:r>
          </a:p>
          <a:p>
            <a:pPr lvl="3">
              <a:lnSpc>
                <a:spcPct val="85000"/>
              </a:lnSpc>
              <a:spcBef>
                <a:spcPct val="50000"/>
              </a:spcBef>
              <a:buFontTx/>
              <a:buAutoNum type="alphaLcPeriod"/>
            </a:pPr>
            <a:r>
              <a:rPr lang="it-IT" altLang="en-US" sz="2177">
                <a:solidFill>
                  <a:schemeClr val="tx1"/>
                </a:solidFill>
              </a:rPr>
              <a:t>                 bit segno </a:t>
            </a:r>
          </a:p>
          <a:p>
            <a:pPr lvl="3">
              <a:lnSpc>
                <a:spcPct val="85000"/>
              </a:lnSpc>
              <a:spcBef>
                <a:spcPct val="50000"/>
              </a:spcBef>
              <a:buFontTx/>
              <a:buAutoNum type="alphaLcPeriod"/>
            </a:pPr>
            <a:r>
              <a:rPr lang="it-IT" altLang="en-US" sz="2177">
                <a:solidFill>
                  <a:schemeClr val="tx1"/>
                </a:solidFill>
              </a:rPr>
              <a:t>                 bit overflow</a:t>
            </a:r>
          </a:p>
          <a:p>
            <a:pPr lvl="1">
              <a:spcBef>
                <a:spcPct val="50000"/>
              </a:spcBef>
            </a:pPr>
            <a:r>
              <a:rPr lang="it-IT" altLang="en-US" sz="2177">
                <a:solidFill>
                  <a:schemeClr val="tx1"/>
                </a:solidFill>
              </a:rPr>
              <a:t>Questi flag sono interpretati dalla C.U.che e’ in grado di intraprendere azioni differenziate a seconda dei calcoli effettuati</a:t>
            </a: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58</a:t>
            </a:fld>
            <a:endParaRPr lang="it-IT"/>
          </a:p>
        </p:txBody>
      </p:sp>
    </p:spTree>
    <p:extLst>
      <p:ext uri="{BB962C8B-B14F-4D97-AF65-F5344CB8AC3E}">
        <p14:creationId xmlns:p14="http://schemas.microsoft.com/office/powerpoint/2010/main" val="694256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6"/>
          <p:cNvSpPr txBox="1">
            <a:spLocks noChangeArrowheads="1"/>
          </p:cNvSpPr>
          <p:nvPr/>
        </p:nvSpPr>
        <p:spPr bwMode="auto">
          <a:xfrm>
            <a:off x="1523520" y="0"/>
            <a:ext cx="8640907" cy="57714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2177">
                <a:solidFill>
                  <a:schemeClr val="tx1"/>
                </a:solidFill>
              </a:rPr>
              <a:t>/* ISTRUZIONI DI UN ELABORATORE ELEMENTARE (GIOCO)</a:t>
            </a:r>
          </a:p>
          <a:p>
            <a:pPr>
              <a:spcBef>
                <a:spcPct val="50000"/>
              </a:spcBef>
            </a:pPr>
            <a:r>
              <a:rPr lang="it-IT" altLang="en-US" sz="1270">
                <a:solidFill>
                  <a:schemeClr val="tx1"/>
                </a:solidFill>
              </a:rPr>
              <a:t>/* </a:t>
            </a:r>
            <a:r>
              <a:rPr lang="it-IT" altLang="en-US" sz="1814">
                <a:solidFill>
                  <a:schemeClr val="tx1"/>
                </a:solidFill>
              </a:rPr>
              <a:t>esiste un registro detto ACC ( accumulatore)  dove e' possibile</a:t>
            </a:r>
            <a:r>
              <a:rPr lang="it-IT" altLang="en-US" sz="1270">
                <a:solidFill>
                  <a:schemeClr val="tx1"/>
                </a:solidFill>
              </a:rPr>
              <a:t>          </a:t>
            </a:r>
          </a:p>
          <a:p>
            <a:pPr>
              <a:spcBef>
                <a:spcPct val="50000"/>
              </a:spcBef>
            </a:pPr>
            <a:r>
              <a:rPr lang="it-IT" altLang="en-US" sz="1270">
                <a:solidFill>
                  <a:schemeClr val="tx1"/>
                </a:solidFill>
              </a:rPr>
              <a:t>/* </a:t>
            </a:r>
            <a:r>
              <a:rPr lang="it-IT" altLang="en-US" sz="1814">
                <a:solidFill>
                  <a:schemeClr val="tx1"/>
                </a:solidFill>
              </a:rPr>
              <a:t>eseguire solo INC e DEC e il controllo se ACC &gt; 0  opp se ACC =0</a:t>
            </a:r>
            <a:r>
              <a:rPr lang="it-IT" altLang="en-US" sz="1270">
                <a:solidFill>
                  <a:schemeClr val="tx1"/>
                </a:solidFill>
              </a:rPr>
              <a:t>        */</a:t>
            </a:r>
          </a:p>
          <a:p>
            <a:pPr>
              <a:spcBef>
                <a:spcPct val="50000"/>
              </a:spcBef>
            </a:pPr>
            <a:r>
              <a:rPr lang="it-IT" altLang="en-US" sz="1270">
                <a:solidFill>
                  <a:schemeClr val="tx1"/>
                </a:solidFill>
              </a:rPr>
              <a:t>/*  </a:t>
            </a:r>
            <a:r>
              <a:rPr lang="it-IT" altLang="en-US" sz="2540">
                <a:solidFill>
                  <a:schemeClr val="tx1"/>
                </a:solidFill>
              </a:rPr>
              <a:t>istruzioni possibili 	 </a:t>
            </a:r>
            <a:r>
              <a:rPr lang="it-IT" altLang="en-US" sz="1270">
                <a:solidFill>
                  <a:schemeClr val="tx1"/>
                </a:solidFill>
              </a:rPr>
              <a:t>( questo modello sara' suscettibile ad  ampliamenti */</a:t>
            </a:r>
          </a:p>
          <a:p>
            <a:pPr>
              <a:lnSpc>
                <a:spcPct val="70000"/>
              </a:lnSpc>
              <a:spcBef>
                <a:spcPct val="50000"/>
              </a:spcBef>
            </a:pPr>
            <a:r>
              <a:rPr lang="it-IT" altLang="en-US" sz="1814">
                <a:solidFill>
                  <a:srgbClr val="000099"/>
                </a:solidFill>
              </a:rPr>
              <a:t>/*  INC    incrementa di 1 il contenuto di ACC        ( ACC = ACC +1 )     */</a:t>
            </a:r>
          </a:p>
          <a:p>
            <a:pPr>
              <a:lnSpc>
                <a:spcPct val="70000"/>
              </a:lnSpc>
              <a:spcBef>
                <a:spcPct val="50000"/>
              </a:spcBef>
            </a:pPr>
            <a:r>
              <a:rPr lang="it-IT" altLang="en-US" sz="1814">
                <a:solidFill>
                  <a:srgbClr val="000099"/>
                </a:solidFill>
              </a:rPr>
              <a:t>/*  DEC    decrementa di 1 il contenuto di ACC        ( ACC = ACC -1 )     */</a:t>
            </a:r>
          </a:p>
          <a:p>
            <a:pPr>
              <a:lnSpc>
                <a:spcPct val="70000"/>
              </a:lnSpc>
              <a:spcBef>
                <a:spcPct val="50000"/>
              </a:spcBef>
            </a:pPr>
            <a:r>
              <a:rPr lang="it-IT" altLang="en-US" sz="1814">
                <a:solidFill>
                  <a:srgbClr val="000099"/>
                </a:solidFill>
              </a:rPr>
              <a:t>/*  LOAD num  carica in accumulatore un numero num   ( ex: LOAD 5    )     */</a:t>
            </a:r>
          </a:p>
          <a:p>
            <a:pPr>
              <a:lnSpc>
                <a:spcPct val="70000"/>
              </a:lnSpc>
              <a:spcBef>
                <a:spcPct val="50000"/>
              </a:spcBef>
            </a:pPr>
            <a:r>
              <a:rPr lang="it-IT" altLang="en-US" sz="1814">
                <a:solidFill>
                  <a:srgbClr val="000099"/>
                </a:solidFill>
              </a:rPr>
              <a:t>/*  LOAD #nnn   carica nell'ACC il valore contenuto nella cella di indirizzo nnn */</a:t>
            </a:r>
          </a:p>
          <a:p>
            <a:pPr>
              <a:lnSpc>
                <a:spcPct val="70000"/>
              </a:lnSpc>
              <a:spcBef>
                <a:spcPct val="50000"/>
              </a:spcBef>
            </a:pPr>
            <a:r>
              <a:rPr lang="it-IT" altLang="en-US" sz="1814">
                <a:solidFill>
                  <a:srgbClr val="000099"/>
                </a:solidFill>
              </a:rPr>
              <a:t>/*  STORE #nnn salva all'indirizzo nnn il contenuto dell'ACC       	   */</a:t>
            </a:r>
          </a:p>
          <a:p>
            <a:pPr>
              <a:lnSpc>
                <a:spcPct val="70000"/>
              </a:lnSpc>
              <a:spcBef>
                <a:spcPct val="50000"/>
              </a:spcBef>
            </a:pPr>
            <a:r>
              <a:rPr lang="it-IT" altLang="en-US" sz="2177">
                <a:solidFill>
                  <a:srgbClr val="000099"/>
                </a:solidFill>
              </a:rPr>
              <a:t>/*  </a:t>
            </a:r>
            <a:r>
              <a:rPr lang="it-IT" altLang="en-US" sz="1633">
                <a:solidFill>
                  <a:srgbClr val="000099"/>
                </a:solidFill>
              </a:rPr>
              <a:t>JMP #mmm    passa il controllo del programma ad un punto specifico (ind. #mmm    */</a:t>
            </a:r>
          </a:p>
          <a:p>
            <a:pPr>
              <a:lnSpc>
                <a:spcPct val="70000"/>
              </a:lnSpc>
              <a:spcBef>
                <a:spcPct val="50000"/>
              </a:spcBef>
            </a:pPr>
            <a:r>
              <a:rPr lang="it-IT" altLang="en-US" sz="1633">
                <a:solidFill>
                  <a:srgbClr val="000099"/>
                </a:solidFill>
              </a:rPr>
              <a:t>/*  JZERO #mmm    se ACC = 0  passa il controllo alla posizione #mmm       */</a:t>
            </a:r>
          </a:p>
          <a:p>
            <a:pPr>
              <a:lnSpc>
                <a:spcPct val="70000"/>
              </a:lnSpc>
              <a:spcBef>
                <a:spcPct val="50000"/>
              </a:spcBef>
            </a:pPr>
            <a:r>
              <a:rPr lang="it-IT" altLang="en-US" sz="1633">
                <a:solidFill>
                  <a:srgbClr val="000099"/>
                </a:solidFill>
              </a:rPr>
              <a:t>/*  JGTZ  #mmm    se ACC &gt; 0  passa il controllo alla posizione #mmm       */</a:t>
            </a:r>
          </a:p>
          <a:p>
            <a:pPr>
              <a:lnSpc>
                <a:spcPct val="70000"/>
              </a:lnSpc>
              <a:spcBef>
                <a:spcPct val="50000"/>
              </a:spcBef>
            </a:pPr>
            <a:r>
              <a:rPr lang="it-IT" altLang="en-US" sz="1633">
                <a:solidFill>
                  <a:srgbClr val="000099"/>
                </a:solidFill>
              </a:rPr>
              <a:t>/*  INPUT         riceve nell'accumultore un valore da dispositivo esterno */ </a:t>
            </a:r>
          </a:p>
          <a:p>
            <a:pPr>
              <a:lnSpc>
                <a:spcPct val="70000"/>
              </a:lnSpc>
              <a:spcBef>
                <a:spcPct val="50000"/>
              </a:spcBef>
            </a:pPr>
            <a:r>
              <a:rPr lang="it-IT" altLang="en-US" sz="1633">
                <a:solidFill>
                  <a:srgbClr val="000099"/>
                </a:solidFill>
              </a:rPr>
              <a:t>/*  OUT               evidenzia in uscita il contenuto di ACC              */</a:t>
            </a:r>
            <a:r>
              <a:rPr lang="it-IT" altLang="en-US" sz="1633">
                <a:solidFill>
                  <a:schemeClr val="tx1"/>
                </a:solidFill>
              </a:rPr>
              <a:t>			  </a:t>
            </a:r>
          </a:p>
          <a:p>
            <a:pPr>
              <a:lnSpc>
                <a:spcPct val="70000"/>
              </a:lnSpc>
              <a:spcBef>
                <a:spcPct val="50000"/>
              </a:spcBef>
            </a:pPr>
            <a:r>
              <a:rPr lang="it-IT" altLang="en-US" sz="1633">
                <a:solidFill>
                  <a:srgbClr val="000099"/>
                </a:solidFill>
              </a:rPr>
              <a:t>/*  HALT           ferma il programma e aspetta altri comandi          */</a:t>
            </a:r>
            <a:r>
              <a:rPr lang="it-IT" altLang="en-US" sz="1452">
                <a:solidFill>
                  <a:srgbClr val="000099"/>
                </a:solidFill>
              </a:rPr>
              <a:t>   </a:t>
            </a:r>
          </a:p>
          <a:p>
            <a:pPr>
              <a:spcBef>
                <a:spcPct val="50000"/>
              </a:spcBef>
            </a:pPr>
            <a:endParaRPr lang="it-IT" altLang="en-US" sz="1452">
              <a:solidFill>
                <a:srgbClr val="FF0000"/>
              </a:solidFill>
            </a:endParaRPr>
          </a:p>
        </p:txBody>
      </p:sp>
      <p:sp>
        <p:nvSpPr>
          <p:cNvPr id="137219" name="Rectangle 7"/>
          <p:cNvSpPr>
            <a:spLocks noGrp="1" noChangeArrowheads="1"/>
          </p:cNvSpPr>
          <p:nvPr>
            <p:ph type="title"/>
          </p:nvPr>
        </p:nvSpPr>
        <p:spPr>
          <a:xfrm>
            <a:off x="2007411" y="345637"/>
            <a:ext cx="8226144" cy="414764"/>
          </a:xfrm>
        </p:spPr>
        <p:txBody>
          <a:bodyPr>
            <a:normAutofit fontScale="90000"/>
          </a:bodyPr>
          <a:lstStyle/>
          <a:p>
            <a:pPr eaLnBrk="1"/>
            <a:r>
              <a:rPr lang="it-IT" altLang="en-US"/>
              <a:t/>
            </a:r>
            <a:br>
              <a:rPr lang="it-IT" altLang="en-US"/>
            </a:br>
            <a:endParaRPr lang="it-IT" altLang="en-US"/>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59</a:t>
            </a:fld>
            <a:endParaRPr lang="it-IT"/>
          </a:p>
        </p:txBody>
      </p:sp>
    </p:spTree>
    <p:extLst>
      <p:ext uri="{BB962C8B-B14F-4D97-AF65-F5344CB8AC3E}">
        <p14:creationId xmlns:p14="http://schemas.microsoft.com/office/powerpoint/2010/main" val="220010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idx="4294967295"/>
          </p:nvPr>
        </p:nvSpPr>
        <p:spPr>
          <a:xfrm>
            <a:off x="1523520" y="345637"/>
            <a:ext cx="7949635" cy="993704"/>
          </a:xfrm>
        </p:spPr>
        <p:txBody>
          <a:bodyPr/>
          <a:lstStyle/>
          <a:p>
            <a:pPr algn="l" eaLnBrk="1"/>
            <a:r>
              <a:rPr lang="en-US" altLang="en-US" dirty="0"/>
              <a:t>     MANO</a:t>
            </a:r>
            <a:endParaRPr lang="it-IT" altLang="en-US" dirty="0"/>
          </a:p>
        </p:txBody>
      </p:sp>
      <p:sp>
        <p:nvSpPr>
          <p:cNvPr id="30723" name="Rectangle 5"/>
          <p:cNvSpPr>
            <a:spLocks noGrp="1" noChangeArrowheads="1"/>
          </p:cNvSpPr>
          <p:nvPr>
            <p:ph sz="half" idx="4294967295"/>
          </p:nvPr>
        </p:nvSpPr>
        <p:spPr>
          <a:xfrm>
            <a:off x="1523520" y="1"/>
            <a:ext cx="0" cy="16259307"/>
          </a:xfrm>
        </p:spPr>
        <p:txBody>
          <a:bodyPr/>
          <a:lstStyle/>
          <a:p>
            <a:pPr marL="0" indent="0">
              <a:lnSpc>
                <a:spcPct val="100000"/>
              </a:lnSpc>
              <a:spcBef>
                <a:spcPct val="20000"/>
              </a:spcBef>
              <a:spcAft>
                <a:spcPct val="0"/>
              </a:spcAft>
              <a:buSzPct val="100000"/>
              <a:buNone/>
            </a:pPr>
            <a:r>
              <a:rPr lang="it-IT" altLang="en-US" dirty="0"/>
              <a:t> </a:t>
            </a:r>
          </a:p>
        </p:txBody>
      </p:sp>
      <p:sp>
        <p:nvSpPr>
          <p:cNvPr id="30724" name="Rectangle 6"/>
          <p:cNvSpPr>
            <a:spLocks noGrp="1" noChangeArrowheads="1"/>
          </p:cNvSpPr>
          <p:nvPr>
            <p:ph type="body" sz="half" idx="4294967295"/>
          </p:nvPr>
        </p:nvSpPr>
        <p:spPr>
          <a:xfrm>
            <a:off x="1523520" y="16397562"/>
            <a:ext cx="0" cy="16259307"/>
          </a:xfrm>
        </p:spPr>
        <p:txBody>
          <a:bodyPr/>
          <a:lstStyle/>
          <a:p>
            <a:pPr marL="0" indent="0">
              <a:lnSpc>
                <a:spcPct val="100000"/>
              </a:lnSpc>
              <a:spcBef>
                <a:spcPct val="20000"/>
              </a:spcBef>
              <a:spcAft>
                <a:spcPct val="0"/>
              </a:spcAft>
              <a:buSzPct val="100000"/>
              <a:buNone/>
            </a:pPr>
            <a:r>
              <a:rPr lang="it-IT" altLang="en-US" dirty="0"/>
              <a:t> </a:t>
            </a:r>
          </a:p>
        </p:txBody>
      </p:sp>
      <p:pic>
        <p:nvPicPr>
          <p:cNvPr id="3072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487" y="228107"/>
            <a:ext cx="2533226" cy="295807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6" name="Rectangle 8"/>
          <p:cNvSpPr>
            <a:spLocks noChangeArrowheads="1"/>
          </p:cNvSpPr>
          <p:nvPr/>
        </p:nvSpPr>
        <p:spPr bwMode="auto">
          <a:xfrm>
            <a:off x="1980567" y="3303708"/>
            <a:ext cx="7904246" cy="344267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2540" dirty="0">
                <a:solidFill>
                  <a:schemeClr val="tx1"/>
                </a:solidFill>
              </a:rPr>
              <a:t>Il primo computer utilizzato dall’ uomo è stata la </a:t>
            </a:r>
            <a:r>
              <a:rPr lang="it-IT" altLang="en-US" sz="2540" b="1" dirty="0">
                <a:solidFill>
                  <a:schemeClr val="tx1"/>
                </a:solidFill>
              </a:rPr>
              <a:t>mano</a:t>
            </a:r>
            <a:r>
              <a:rPr lang="it-IT" altLang="en-US" sz="2540" dirty="0">
                <a:solidFill>
                  <a:schemeClr val="tx1"/>
                </a:solidFill>
              </a:rPr>
              <a:t>.</a:t>
            </a:r>
          </a:p>
          <a:p>
            <a:r>
              <a:rPr lang="it-IT" altLang="en-US" sz="2540" dirty="0">
                <a:solidFill>
                  <a:schemeClr val="tx1"/>
                </a:solidFill>
              </a:rPr>
              <a:t>Con l'uso delle mani gli egiziani riuscivano a rappresentare tutti i numeri fino al 9999.</a:t>
            </a:r>
          </a:p>
          <a:p>
            <a:r>
              <a:rPr lang="it-IT" altLang="en-US" sz="2540" dirty="0">
                <a:solidFill>
                  <a:schemeClr val="tx1"/>
                </a:solidFill>
              </a:rPr>
              <a:t>Riuscivano ad effettuare addizioni sottrazioni e moltiplicazioni</a:t>
            </a:r>
          </a:p>
          <a:p>
            <a:r>
              <a:rPr lang="it-IT" altLang="en-US" sz="2177" dirty="0">
                <a:solidFill>
                  <a:schemeClr val="tx1"/>
                </a:solidFill>
              </a:rPr>
              <a:t>Il termine inglese </a:t>
            </a:r>
            <a:r>
              <a:rPr lang="it-IT" altLang="en-US" sz="2177" b="1" dirty="0" err="1">
                <a:solidFill>
                  <a:schemeClr val="tx1"/>
                </a:solidFill>
              </a:rPr>
              <a:t>digit</a:t>
            </a:r>
            <a:r>
              <a:rPr lang="it-IT" altLang="en-US" sz="2177" dirty="0">
                <a:solidFill>
                  <a:schemeClr val="tx1"/>
                </a:solidFill>
              </a:rPr>
              <a:t> (cifra) deriva proprio dalla </a:t>
            </a:r>
            <a:br>
              <a:rPr lang="it-IT" altLang="en-US" sz="2177" dirty="0">
                <a:solidFill>
                  <a:schemeClr val="tx1"/>
                </a:solidFill>
              </a:rPr>
            </a:br>
            <a:r>
              <a:rPr lang="it-IT" altLang="en-US" sz="2177" dirty="0">
                <a:solidFill>
                  <a:schemeClr val="tx1"/>
                </a:solidFill>
              </a:rPr>
              <a:t>parola latina </a:t>
            </a:r>
            <a:r>
              <a:rPr lang="it-IT" altLang="en-US" sz="2177" b="1" i="1" dirty="0" err="1">
                <a:solidFill>
                  <a:schemeClr val="tx1"/>
                </a:solidFill>
              </a:rPr>
              <a:t>digitus</a:t>
            </a:r>
            <a:r>
              <a:rPr lang="it-IT" altLang="en-US" sz="2177" b="1" i="1" dirty="0">
                <a:solidFill>
                  <a:schemeClr val="tx1"/>
                </a:solidFill>
              </a:rPr>
              <a:t> </a:t>
            </a:r>
            <a:r>
              <a:rPr lang="it-IT" altLang="en-US" sz="2177" b="1" dirty="0">
                <a:solidFill>
                  <a:schemeClr val="tx1"/>
                </a:solidFill>
              </a:rPr>
              <a:t>(dito)</a:t>
            </a:r>
          </a:p>
          <a:p>
            <a:r>
              <a:rPr lang="it-IT" altLang="en-US" sz="2177" b="1" dirty="0">
                <a:solidFill>
                  <a:schemeClr val="tx1"/>
                </a:solidFill>
              </a:rPr>
              <a:t>DIGITALE </a:t>
            </a:r>
            <a:r>
              <a:rPr lang="it-IT" altLang="en-US" sz="2177" dirty="0">
                <a:solidFill>
                  <a:schemeClr val="tx1"/>
                </a:solidFill>
              </a:rPr>
              <a:t>è ciò che è esprimibile in forma numerica (</a:t>
            </a:r>
            <a:r>
              <a:rPr lang="it-IT" altLang="en-US" sz="2540" dirty="0">
                <a:solidFill>
                  <a:schemeClr val="accent2"/>
                </a:solidFill>
              </a:rPr>
              <a:t>discreto</a:t>
            </a:r>
            <a:r>
              <a:rPr lang="it-IT" altLang="en-US" sz="2177" dirty="0">
                <a:solidFill>
                  <a:schemeClr val="tx1"/>
                </a:solidFill>
              </a:rPr>
              <a:t>)</a:t>
            </a:r>
          </a:p>
          <a:p>
            <a:r>
              <a:rPr lang="it-IT" altLang="en-US" sz="2177" b="1" dirty="0">
                <a:solidFill>
                  <a:schemeClr val="tx1"/>
                </a:solidFill>
              </a:rPr>
              <a:t>ANALOGICO </a:t>
            </a:r>
            <a:r>
              <a:rPr lang="it-IT" altLang="en-US" sz="2177" dirty="0">
                <a:solidFill>
                  <a:schemeClr val="tx1"/>
                </a:solidFill>
              </a:rPr>
              <a:t>è ciò che è “privo di logica” (continuo)</a:t>
            </a:r>
          </a:p>
        </p:txBody>
      </p:sp>
      <p:sp>
        <p:nvSpPr>
          <p:cNvPr id="2" name="CasellaDiTesto 1"/>
          <p:cNvSpPr txBox="1"/>
          <p:nvPr/>
        </p:nvSpPr>
        <p:spPr>
          <a:xfrm>
            <a:off x="9718707" y="6177741"/>
            <a:ext cx="522594" cy="343620"/>
          </a:xfrm>
          <a:prstGeom prst="rect">
            <a:avLst/>
          </a:prstGeom>
          <a:noFill/>
        </p:spPr>
        <p:txBody>
          <a:bodyPr wrap="square" rtlCol="0">
            <a:spAutoFit/>
          </a:bodyPr>
          <a:lstStyle/>
          <a:p>
            <a:endParaRPr lang="it-IT" sz="1633" dirty="0"/>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4E9FAD9-772B-4BC1-9CB9-7B4D79D67CB7}" type="slidenum">
              <a:rPr lang="it-IT" smtClean="0"/>
              <a:t>6</a:t>
            </a:fld>
            <a:endParaRPr lang="it-IT"/>
          </a:p>
        </p:txBody>
      </p:sp>
    </p:spTree>
    <p:extLst>
      <p:ext uri="{BB962C8B-B14F-4D97-AF65-F5344CB8AC3E}">
        <p14:creationId xmlns:p14="http://schemas.microsoft.com/office/powerpoint/2010/main" val="22725240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1523520" y="1"/>
            <a:ext cx="8640907" cy="305173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1814">
                <a:solidFill>
                  <a:schemeClr val="tx1"/>
                </a:solidFill>
              </a:rPr>
              <a:t>/* ipotesi  nella cella di indirizzo #100   e' contenuto un intero (A) (&gt;=0) */</a:t>
            </a:r>
          </a:p>
          <a:p>
            <a:pPr>
              <a:spcBef>
                <a:spcPct val="50000"/>
              </a:spcBef>
            </a:pPr>
            <a:r>
              <a:rPr lang="it-IT" altLang="en-US" sz="1814">
                <a:solidFill>
                  <a:schemeClr val="tx1"/>
                </a:solidFill>
              </a:rPr>
              <a:t>/* e nella cella  di indirizzo #101   e' contenuto un intero         ( B)  (&gt;=0) */</a:t>
            </a:r>
          </a:p>
          <a:p>
            <a:pPr>
              <a:spcBef>
                <a:spcPct val="50000"/>
              </a:spcBef>
            </a:pPr>
            <a:r>
              <a:rPr lang="it-IT" altLang="en-US" sz="1814">
                <a:solidFill>
                  <a:schemeClr val="tx1"/>
                </a:solidFill>
              </a:rPr>
              <a:t>/* OBIETTIVO sommare A e B e il risultato memorizzato in A  </a:t>
            </a:r>
          </a:p>
          <a:p>
            <a:pPr>
              <a:spcBef>
                <a:spcPct val="50000"/>
              </a:spcBef>
            </a:pPr>
            <a:r>
              <a:rPr lang="it-IT" altLang="en-US" sz="1814">
                <a:solidFill>
                  <a:schemeClr val="tx1"/>
                </a:solidFill>
              </a:rPr>
              <a:t>      visualizzare il risultato   */</a:t>
            </a:r>
          </a:p>
          <a:p>
            <a:pPr>
              <a:spcBef>
                <a:spcPct val="50000"/>
              </a:spcBef>
            </a:pPr>
            <a:endParaRPr lang="it-IT" altLang="en-US" sz="1814">
              <a:solidFill>
                <a:schemeClr val="tx1"/>
              </a:solidFill>
            </a:endParaRPr>
          </a:p>
          <a:p>
            <a:pPr>
              <a:spcBef>
                <a:spcPct val="50000"/>
              </a:spcBef>
            </a:pPr>
            <a:r>
              <a:rPr lang="it-IT" altLang="en-US" sz="2177">
                <a:solidFill>
                  <a:schemeClr val="tx1"/>
                </a:solidFill>
              </a:rPr>
              <a:t>A = 7                                       // all'indirizzo   #100</a:t>
            </a:r>
          </a:p>
          <a:p>
            <a:pPr>
              <a:spcBef>
                <a:spcPct val="50000"/>
              </a:spcBef>
            </a:pPr>
            <a:r>
              <a:rPr lang="it-IT" altLang="en-US" sz="2177">
                <a:solidFill>
                  <a:schemeClr val="tx1"/>
                </a:solidFill>
              </a:rPr>
              <a:t>B = 4				// all'indirizzo #101</a:t>
            </a:r>
          </a:p>
        </p:txBody>
      </p:sp>
      <p:sp>
        <p:nvSpPr>
          <p:cNvPr id="139267" name="Rectangle 3"/>
          <p:cNvSpPr>
            <a:spLocks noGrp="1" noChangeArrowheads="1"/>
          </p:cNvSpPr>
          <p:nvPr>
            <p:ph type="title"/>
          </p:nvPr>
        </p:nvSpPr>
        <p:spPr>
          <a:xfrm>
            <a:off x="2007411" y="345637"/>
            <a:ext cx="8226144" cy="414764"/>
          </a:xfrm>
        </p:spPr>
        <p:txBody>
          <a:bodyPr>
            <a:normAutofit fontScale="90000"/>
          </a:bodyPr>
          <a:lstStyle/>
          <a:p>
            <a:pPr eaLnBrk="1"/>
            <a:r>
              <a:rPr lang="it-IT" altLang="en-US"/>
              <a:t/>
            </a:r>
            <a:br>
              <a:rPr lang="it-IT" altLang="en-US"/>
            </a:br>
            <a:endParaRPr lang="it-IT" altLang="en-US"/>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60</a:t>
            </a:fld>
            <a:endParaRPr lang="it-IT"/>
          </a:p>
        </p:txBody>
      </p:sp>
    </p:spTree>
    <p:extLst>
      <p:ext uri="{BB962C8B-B14F-4D97-AF65-F5344CB8AC3E}">
        <p14:creationId xmlns:p14="http://schemas.microsoft.com/office/powerpoint/2010/main" val="3128036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1523520" y="0"/>
            <a:ext cx="8640907" cy="65743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nSpc>
                <a:spcPct val="50000"/>
              </a:lnSpc>
              <a:spcBef>
                <a:spcPct val="50000"/>
              </a:spcBef>
            </a:pPr>
            <a:endParaRPr lang="it-IT" altLang="en-US" sz="1452" dirty="0">
              <a:solidFill>
                <a:schemeClr val="tx1"/>
              </a:solidFill>
            </a:endParaRPr>
          </a:p>
          <a:p>
            <a:pPr>
              <a:lnSpc>
                <a:spcPct val="50000"/>
              </a:lnSpc>
              <a:spcBef>
                <a:spcPct val="50000"/>
              </a:spcBef>
            </a:pPr>
            <a:r>
              <a:rPr lang="en-US" altLang="en-US" sz="1452" dirty="0">
                <a:solidFill>
                  <a:schemeClr val="tx1"/>
                </a:solidFill>
              </a:rPr>
              <a:t>			</a:t>
            </a:r>
            <a:r>
              <a:rPr lang="en-US" altLang="en-US" sz="2177" dirty="0">
                <a:solidFill>
                  <a:schemeClr val="tx1"/>
                </a:solidFill>
              </a:rPr>
              <a:t>SOLUZIONE</a:t>
            </a:r>
            <a:endParaRPr lang="it-IT" altLang="en-US" sz="2177" dirty="0">
              <a:solidFill>
                <a:schemeClr val="tx1"/>
              </a:solidFill>
            </a:endParaRPr>
          </a:p>
          <a:p>
            <a:pPr>
              <a:lnSpc>
                <a:spcPct val="50000"/>
              </a:lnSpc>
              <a:spcBef>
                <a:spcPct val="50000"/>
              </a:spcBef>
            </a:pPr>
            <a:r>
              <a:rPr lang="it-IT" altLang="en-US" sz="1452" dirty="0">
                <a:solidFill>
                  <a:schemeClr val="tx1"/>
                </a:solidFill>
              </a:rPr>
              <a:t>0000  BEGIN</a:t>
            </a:r>
          </a:p>
          <a:p>
            <a:pPr>
              <a:lnSpc>
                <a:spcPct val="50000"/>
              </a:lnSpc>
              <a:spcBef>
                <a:spcPct val="50000"/>
              </a:spcBef>
            </a:pPr>
            <a:r>
              <a:rPr lang="it-IT" altLang="en-US" sz="1452" dirty="0">
                <a:solidFill>
                  <a:schemeClr val="tx1"/>
                </a:solidFill>
              </a:rPr>
              <a:t>0001  LOAD #0100                         	                   // ACC = A      (LOAD A) </a:t>
            </a:r>
          </a:p>
          <a:p>
            <a:pPr>
              <a:lnSpc>
                <a:spcPct val="50000"/>
              </a:lnSpc>
              <a:spcBef>
                <a:spcPct val="50000"/>
              </a:spcBef>
            </a:pPr>
            <a:r>
              <a:rPr lang="it-IT" altLang="en-US" sz="1452" dirty="0">
                <a:solidFill>
                  <a:schemeClr val="tx1"/>
                </a:solidFill>
              </a:rPr>
              <a:t>0002  JZERO #0011				// se ACC = 0 vai a </a:t>
            </a:r>
            <a:r>
              <a:rPr lang="it-IT" altLang="en-US" sz="1452" dirty="0">
                <a:solidFill>
                  <a:srgbClr val="FF0000"/>
                </a:solidFill>
              </a:rPr>
              <a:t>FINEA</a:t>
            </a:r>
          </a:p>
          <a:p>
            <a:pPr>
              <a:lnSpc>
                <a:spcPct val="50000"/>
              </a:lnSpc>
              <a:spcBef>
                <a:spcPct val="50000"/>
              </a:spcBef>
            </a:pPr>
            <a:r>
              <a:rPr lang="it-IT" altLang="en-US" sz="1452" dirty="0">
                <a:solidFill>
                  <a:schemeClr val="tx1"/>
                </a:solidFill>
              </a:rPr>
              <a:t>0003  LOAD #0101	          			// ACC = B         CICLO</a:t>
            </a:r>
          </a:p>
          <a:p>
            <a:pPr>
              <a:lnSpc>
                <a:spcPct val="50000"/>
              </a:lnSpc>
              <a:spcBef>
                <a:spcPct val="50000"/>
              </a:spcBef>
            </a:pPr>
            <a:r>
              <a:rPr lang="it-IT" altLang="en-US" sz="1452" dirty="0">
                <a:solidFill>
                  <a:schemeClr val="tx1"/>
                </a:solidFill>
              </a:rPr>
              <a:t>0004  JZERO #0015				// se ACC = 0 vai a </a:t>
            </a:r>
            <a:r>
              <a:rPr lang="it-IT" altLang="en-US" sz="1452" dirty="0">
                <a:solidFill>
                  <a:schemeClr val="accent1">
                    <a:lumMod val="75000"/>
                  </a:schemeClr>
                </a:solidFill>
              </a:rPr>
              <a:t>FINEB</a:t>
            </a:r>
          </a:p>
          <a:p>
            <a:pPr>
              <a:lnSpc>
                <a:spcPct val="50000"/>
              </a:lnSpc>
              <a:spcBef>
                <a:spcPct val="50000"/>
              </a:spcBef>
            </a:pPr>
            <a:r>
              <a:rPr lang="it-IT" altLang="en-US" sz="1400" dirty="0">
                <a:solidFill>
                  <a:schemeClr val="tx1"/>
                </a:solidFill>
              </a:rPr>
              <a:t>// ORA A e B sono diversi da zero e ACC = B</a:t>
            </a:r>
          </a:p>
          <a:p>
            <a:pPr>
              <a:lnSpc>
                <a:spcPct val="50000"/>
              </a:lnSpc>
              <a:spcBef>
                <a:spcPct val="50000"/>
              </a:spcBef>
            </a:pPr>
            <a:r>
              <a:rPr lang="it-IT" altLang="en-US" sz="1452" dirty="0">
                <a:solidFill>
                  <a:schemeClr val="tx1"/>
                </a:solidFill>
              </a:rPr>
              <a:t>0005   DEC					// ACC = ACC -1</a:t>
            </a:r>
          </a:p>
          <a:p>
            <a:pPr>
              <a:lnSpc>
                <a:spcPct val="50000"/>
              </a:lnSpc>
              <a:spcBef>
                <a:spcPct val="50000"/>
              </a:spcBef>
            </a:pPr>
            <a:r>
              <a:rPr lang="it-IT" altLang="en-US" sz="1452" dirty="0">
                <a:solidFill>
                  <a:schemeClr val="tx1"/>
                </a:solidFill>
              </a:rPr>
              <a:t>0006   STORE #101				// B = ACC</a:t>
            </a:r>
          </a:p>
          <a:p>
            <a:pPr>
              <a:lnSpc>
                <a:spcPct val="50000"/>
              </a:lnSpc>
              <a:spcBef>
                <a:spcPct val="50000"/>
              </a:spcBef>
            </a:pPr>
            <a:r>
              <a:rPr lang="it-IT" altLang="en-US" sz="1452" dirty="0">
                <a:solidFill>
                  <a:schemeClr val="tx1"/>
                </a:solidFill>
              </a:rPr>
              <a:t>0007   LOAD  #100				// ACC = A</a:t>
            </a:r>
          </a:p>
          <a:p>
            <a:pPr>
              <a:lnSpc>
                <a:spcPct val="50000"/>
              </a:lnSpc>
              <a:spcBef>
                <a:spcPct val="50000"/>
              </a:spcBef>
            </a:pPr>
            <a:r>
              <a:rPr lang="it-IT" altLang="en-US" sz="1452" dirty="0">
                <a:solidFill>
                  <a:schemeClr val="tx1"/>
                </a:solidFill>
              </a:rPr>
              <a:t>0008   INC					// ACC = ACC +1</a:t>
            </a:r>
          </a:p>
          <a:p>
            <a:pPr>
              <a:lnSpc>
                <a:spcPct val="50000"/>
              </a:lnSpc>
              <a:spcBef>
                <a:spcPct val="50000"/>
              </a:spcBef>
            </a:pPr>
            <a:r>
              <a:rPr lang="it-IT" altLang="en-US" sz="1452" dirty="0">
                <a:solidFill>
                  <a:schemeClr val="tx1"/>
                </a:solidFill>
              </a:rPr>
              <a:t>0009   STORE #100				// A = ACC </a:t>
            </a:r>
          </a:p>
          <a:p>
            <a:pPr>
              <a:lnSpc>
                <a:spcPct val="50000"/>
              </a:lnSpc>
              <a:spcBef>
                <a:spcPct val="50000"/>
              </a:spcBef>
            </a:pPr>
            <a:r>
              <a:rPr lang="it-IT" altLang="en-US" sz="1452" dirty="0">
                <a:solidFill>
                  <a:schemeClr val="tx1"/>
                </a:solidFill>
              </a:rPr>
              <a:t>0010   JMP #003 				// SALTA ALLA LABEL CICLO</a:t>
            </a:r>
          </a:p>
          <a:p>
            <a:pPr>
              <a:lnSpc>
                <a:spcPct val="50000"/>
              </a:lnSpc>
              <a:spcBef>
                <a:spcPct val="50000"/>
              </a:spcBef>
            </a:pPr>
            <a:r>
              <a:rPr lang="it-IT" altLang="en-US" sz="1452" dirty="0">
                <a:solidFill>
                  <a:schemeClr val="tx1"/>
                </a:solidFill>
              </a:rPr>
              <a:t>0011   LOAD #101			</a:t>
            </a:r>
            <a:r>
              <a:rPr lang="it-IT" altLang="en-US" sz="1452" dirty="0">
                <a:solidFill>
                  <a:srgbClr val="FF0000"/>
                </a:solidFill>
              </a:rPr>
              <a:t>FINEA</a:t>
            </a:r>
            <a:r>
              <a:rPr lang="it-IT" altLang="en-US" sz="1452" dirty="0">
                <a:solidFill>
                  <a:schemeClr val="tx1"/>
                </a:solidFill>
              </a:rPr>
              <a:t>       // ACC = B     </a:t>
            </a:r>
          </a:p>
          <a:p>
            <a:pPr>
              <a:lnSpc>
                <a:spcPct val="50000"/>
              </a:lnSpc>
              <a:spcBef>
                <a:spcPct val="50000"/>
              </a:spcBef>
            </a:pPr>
            <a:r>
              <a:rPr lang="it-IT" altLang="en-US" sz="1452" dirty="0">
                <a:solidFill>
                  <a:schemeClr val="tx1"/>
                </a:solidFill>
              </a:rPr>
              <a:t>0012   STORE  #100				// memorizza B in A</a:t>
            </a:r>
          </a:p>
          <a:p>
            <a:pPr>
              <a:lnSpc>
                <a:spcPct val="50000"/>
              </a:lnSpc>
              <a:spcBef>
                <a:spcPct val="50000"/>
              </a:spcBef>
            </a:pPr>
            <a:r>
              <a:rPr lang="it-IT" altLang="en-US" sz="1452" dirty="0">
                <a:solidFill>
                  <a:schemeClr val="tx1"/>
                </a:solidFill>
              </a:rPr>
              <a:t>0013   OUT 					// stampa il contenuto di A</a:t>
            </a:r>
          </a:p>
          <a:p>
            <a:pPr>
              <a:lnSpc>
                <a:spcPct val="50000"/>
              </a:lnSpc>
              <a:spcBef>
                <a:spcPct val="50000"/>
              </a:spcBef>
            </a:pPr>
            <a:r>
              <a:rPr lang="it-IT" altLang="en-US" sz="1452" dirty="0">
                <a:solidFill>
                  <a:schemeClr val="tx1"/>
                </a:solidFill>
              </a:rPr>
              <a:t>0014   JMP #0017				// vai a FINE</a:t>
            </a:r>
          </a:p>
          <a:p>
            <a:pPr>
              <a:lnSpc>
                <a:spcPct val="50000"/>
              </a:lnSpc>
              <a:spcBef>
                <a:spcPct val="50000"/>
              </a:spcBef>
            </a:pPr>
            <a:r>
              <a:rPr lang="it-IT" altLang="en-US" sz="1452" dirty="0">
                <a:solidFill>
                  <a:schemeClr val="tx1"/>
                </a:solidFill>
              </a:rPr>
              <a:t>0015   LOAD #0100			</a:t>
            </a:r>
            <a:r>
              <a:rPr lang="it-IT" altLang="en-US" sz="1452" dirty="0">
                <a:solidFill>
                  <a:schemeClr val="accent1">
                    <a:lumMod val="75000"/>
                  </a:schemeClr>
                </a:solidFill>
              </a:rPr>
              <a:t>FINEB</a:t>
            </a:r>
            <a:r>
              <a:rPr lang="it-IT" altLang="en-US" sz="1452" dirty="0">
                <a:solidFill>
                  <a:schemeClr val="tx1"/>
                </a:solidFill>
              </a:rPr>
              <a:t>       // ACC = A     (FINEB)</a:t>
            </a:r>
          </a:p>
          <a:p>
            <a:pPr>
              <a:lnSpc>
                <a:spcPct val="50000"/>
              </a:lnSpc>
              <a:spcBef>
                <a:spcPct val="50000"/>
              </a:spcBef>
            </a:pPr>
            <a:r>
              <a:rPr lang="it-IT" altLang="en-US" sz="1452" dirty="0">
                <a:solidFill>
                  <a:schemeClr val="tx1"/>
                </a:solidFill>
              </a:rPr>
              <a:t>0016   OUT					// stampa la somma</a:t>
            </a:r>
          </a:p>
          <a:p>
            <a:pPr>
              <a:lnSpc>
                <a:spcPct val="50000"/>
              </a:lnSpc>
              <a:spcBef>
                <a:spcPct val="50000"/>
              </a:spcBef>
            </a:pPr>
            <a:r>
              <a:rPr lang="it-IT" altLang="en-US" sz="1452" dirty="0">
                <a:solidFill>
                  <a:schemeClr val="tx1"/>
                </a:solidFill>
              </a:rPr>
              <a:t>0017   HALT					// fine del programma</a:t>
            </a:r>
          </a:p>
          <a:p>
            <a:pPr>
              <a:lnSpc>
                <a:spcPct val="50000"/>
              </a:lnSpc>
              <a:spcBef>
                <a:spcPct val="50000"/>
              </a:spcBef>
            </a:pPr>
            <a:r>
              <a:rPr lang="it-IT" altLang="en-US" sz="1452" dirty="0">
                <a:solidFill>
                  <a:schemeClr val="tx1"/>
                </a:solidFill>
              </a:rPr>
              <a:t>0018</a:t>
            </a:r>
          </a:p>
          <a:p>
            <a:pPr>
              <a:lnSpc>
                <a:spcPct val="50000"/>
              </a:lnSpc>
              <a:spcBef>
                <a:spcPct val="50000"/>
              </a:spcBef>
            </a:pPr>
            <a:r>
              <a:rPr lang="it-IT" altLang="en-US" sz="1452" dirty="0">
                <a:solidFill>
                  <a:schemeClr val="tx1"/>
                </a:solidFill>
              </a:rPr>
              <a:t>0020</a:t>
            </a:r>
          </a:p>
          <a:p>
            <a:pPr>
              <a:lnSpc>
                <a:spcPct val="50000"/>
              </a:lnSpc>
              <a:spcBef>
                <a:spcPct val="50000"/>
              </a:spcBef>
            </a:pPr>
            <a:r>
              <a:rPr lang="it-IT" altLang="en-US" sz="1452" dirty="0">
                <a:solidFill>
                  <a:schemeClr val="tx1"/>
                </a:solidFill>
              </a:rPr>
              <a:t>0021</a:t>
            </a:r>
          </a:p>
          <a:p>
            <a:pPr>
              <a:lnSpc>
                <a:spcPct val="50000"/>
              </a:lnSpc>
              <a:spcBef>
                <a:spcPct val="50000"/>
              </a:spcBef>
            </a:pPr>
            <a:r>
              <a:rPr lang="it-IT" altLang="en-US" sz="1452" dirty="0">
                <a:solidFill>
                  <a:schemeClr val="tx1"/>
                </a:solidFill>
              </a:rPr>
              <a:t>…..</a:t>
            </a:r>
          </a:p>
          <a:p>
            <a:pPr>
              <a:lnSpc>
                <a:spcPct val="50000"/>
              </a:lnSpc>
              <a:spcBef>
                <a:spcPct val="50000"/>
              </a:spcBef>
            </a:pPr>
            <a:r>
              <a:rPr lang="it-IT" altLang="en-US" sz="1452" dirty="0">
                <a:solidFill>
                  <a:schemeClr val="tx1"/>
                </a:solidFill>
              </a:rPr>
              <a:t>.….</a:t>
            </a:r>
          </a:p>
          <a:p>
            <a:pPr>
              <a:lnSpc>
                <a:spcPct val="50000"/>
              </a:lnSpc>
              <a:spcBef>
                <a:spcPct val="50000"/>
              </a:spcBef>
            </a:pPr>
            <a:r>
              <a:rPr lang="it-IT" altLang="en-US" sz="1452" dirty="0">
                <a:solidFill>
                  <a:schemeClr val="tx1"/>
                </a:solidFill>
              </a:rPr>
              <a:t>0100   7                                                                                         // A=7</a:t>
            </a:r>
          </a:p>
          <a:p>
            <a:pPr>
              <a:lnSpc>
                <a:spcPct val="50000"/>
              </a:lnSpc>
              <a:spcBef>
                <a:spcPct val="50000"/>
              </a:spcBef>
            </a:pPr>
            <a:r>
              <a:rPr lang="it-IT" altLang="en-US" sz="1452" dirty="0">
                <a:solidFill>
                  <a:schemeClr val="tx1"/>
                </a:solidFill>
              </a:rPr>
              <a:t>0101   4					   // B=4</a:t>
            </a:r>
          </a:p>
          <a:p>
            <a:pPr>
              <a:lnSpc>
                <a:spcPct val="50000"/>
              </a:lnSpc>
              <a:spcBef>
                <a:spcPct val="50000"/>
              </a:spcBef>
            </a:pPr>
            <a:r>
              <a:rPr lang="it-IT" altLang="en-US" sz="1452" dirty="0">
                <a:solidFill>
                  <a:schemeClr val="tx1"/>
                </a:solidFill>
              </a:rPr>
              <a:t> </a:t>
            </a:r>
          </a:p>
        </p:txBody>
      </p:sp>
      <p:sp>
        <p:nvSpPr>
          <p:cNvPr id="141315" name="Rectangle 3"/>
          <p:cNvSpPr>
            <a:spLocks noGrp="1" noChangeArrowheads="1"/>
          </p:cNvSpPr>
          <p:nvPr>
            <p:ph type="title"/>
          </p:nvPr>
        </p:nvSpPr>
        <p:spPr>
          <a:xfrm>
            <a:off x="2007411" y="153975"/>
            <a:ext cx="8226144" cy="365126"/>
          </a:xfrm>
        </p:spPr>
        <p:txBody>
          <a:bodyPr>
            <a:normAutofit fontScale="90000"/>
          </a:bodyPr>
          <a:lstStyle/>
          <a:p>
            <a:pPr eaLnBrk="1"/>
            <a:r>
              <a:rPr lang="it-IT" altLang="en-US" dirty="0"/>
              <a:t/>
            </a:r>
            <a:br>
              <a:rPr lang="it-IT" altLang="en-US" dirty="0"/>
            </a:br>
            <a:endParaRPr lang="it-IT" altLang="en-US" dirty="0"/>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61</a:t>
            </a:fld>
            <a:endParaRPr lang="it-IT"/>
          </a:p>
        </p:txBody>
      </p:sp>
      <p:cxnSp>
        <p:nvCxnSpPr>
          <p:cNvPr id="5" name="Connettore diritto 4">
            <a:extLst>
              <a:ext uri="{FF2B5EF4-FFF2-40B4-BE49-F238E27FC236}">
                <a16:creationId xmlns="" xmlns:a16="http://schemas.microsoft.com/office/drawing/2014/main" id="{A65608BE-D53F-432F-82B8-52F8F62606B1}"/>
              </a:ext>
            </a:extLst>
          </p:cNvPr>
          <p:cNvCxnSpPr/>
          <p:nvPr/>
        </p:nvCxnSpPr>
        <p:spPr>
          <a:xfrm>
            <a:off x="5029200" y="519101"/>
            <a:ext cx="0" cy="5837249"/>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0683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noChangeArrowheads="1"/>
          </p:cNvSpPr>
          <p:nvPr>
            <p:ph type="title"/>
          </p:nvPr>
        </p:nvSpPr>
        <p:spPr>
          <a:xfrm>
            <a:off x="1938284" y="345637"/>
            <a:ext cx="7949635" cy="622145"/>
          </a:xfrm>
        </p:spPr>
        <p:txBody>
          <a:bodyPr>
            <a:normAutofit fontScale="90000"/>
          </a:bodyPr>
          <a:lstStyle/>
          <a:p>
            <a:pPr eaLnBrk="1"/>
            <a:r>
              <a:rPr lang="it-IT" altLang="en-US"/>
              <a:t>CONSIDERAZIONI</a:t>
            </a:r>
          </a:p>
        </p:txBody>
      </p:sp>
      <p:sp>
        <p:nvSpPr>
          <p:cNvPr id="143363" name="Rectangle 5"/>
          <p:cNvSpPr>
            <a:spLocks noGrp="1" noChangeArrowheads="1"/>
          </p:cNvSpPr>
          <p:nvPr>
            <p:ph type="body" idx="1"/>
          </p:nvPr>
        </p:nvSpPr>
        <p:spPr>
          <a:xfrm>
            <a:off x="2629557" y="1175164"/>
            <a:ext cx="6567089" cy="1382545"/>
          </a:xfrm>
        </p:spPr>
        <p:txBody>
          <a:bodyPr/>
          <a:lstStyle/>
          <a:p>
            <a:pPr eaLnBrk="1"/>
            <a:r>
              <a:rPr lang="it-IT" altLang="en-US"/>
              <a:t>DIFFICOLTA’ DI LETTURA</a:t>
            </a:r>
          </a:p>
          <a:p>
            <a:pPr eaLnBrk="1"/>
            <a:r>
              <a:rPr lang="it-IT" altLang="en-US"/>
              <a:t>DIFFICOLTA’ DI MODIFICA</a:t>
            </a:r>
          </a:p>
          <a:p>
            <a:pPr eaLnBrk="1"/>
            <a:endParaRPr lang="it-IT" altLang="en-US"/>
          </a:p>
        </p:txBody>
      </p:sp>
      <p:sp>
        <p:nvSpPr>
          <p:cNvPr id="143364" name="Text Box 6"/>
          <p:cNvSpPr txBox="1">
            <a:spLocks noChangeArrowheads="1"/>
          </p:cNvSpPr>
          <p:nvPr/>
        </p:nvSpPr>
        <p:spPr bwMode="auto">
          <a:xfrm>
            <a:off x="1800030" y="2419454"/>
            <a:ext cx="7050980" cy="32210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r>
              <a:rPr lang="it-IT" altLang="en-US" sz="1452">
                <a:solidFill>
                  <a:schemeClr val="tx1"/>
                </a:solidFill>
              </a:rPr>
              <a:t>DIFFICILE DA LEGGERE . </a:t>
            </a:r>
          </a:p>
          <a:p>
            <a:pPr>
              <a:spcBef>
                <a:spcPct val="50000"/>
              </a:spcBef>
            </a:pPr>
            <a:r>
              <a:rPr lang="it-IT" altLang="en-US" sz="1452">
                <a:solidFill>
                  <a:schemeClr val="tx1"/>
                </a:solidFill>
              </a:rPr>
              <a:t>ANCORA DI PIU' SE AL POSTO DI </a:t>
            </a:r>
            <a:r>
              <a:rPr lang="it-IT" altLang="en-US" sz="1452" u="sng">
                <a:solidFill>
                  <a:schemeClr val="tx1"/>
                </a:solidFill>
              </a:rPr>
              <a:t>LOAD</a:t>
            </a:r>
            <a:r>
              <a:rPr lang="it-IT" altLang="en-US" sz="1452">
                <a:solidFill>
                  <a:schemeClr val="tx1"/>
                </a:solidFill>
              </a:rPr>
              <a:t>, </a:t>
            </a:r>
            <a:r>
              <a:rPr lang="it-IT" altLang="en-US" sz="1452" u="sng">
                <a:solidFill>
                  <a:schemeClr val="tx1"/>
                </a:solidFill>
              </a:rPr>
              <a:t>STORE</a:t>
            </a:r>
            <a:r>
              <a:rPr lang="it-IT" altLang="en-US" sz="1452">
                <a:solidFill>
                  <a:schemeClr val="tx1"/>
                </a:solidFill>
              </a:rPr>
              <a:t>, </a:t>
            </a:r>
            <a:r>
              <a:rPr lang="it-IT" altLang="en-US" sz="1452" u="sng">
                <a:solidFill>
                  <a:schemeClr val="tx1"/>
                </a:solidFill>
              </a:rPr>
              <a:t>JMP</a:t>
            </a:r>
            <a:r>
              <a:rPr lang="it-IT" altLang="en-US" sz="1452">
                <a:solidFill>
                  <a:schemeClr val="tx1"/>
                </a:solidFill>
              </a:rPr>
              <a:t>, </a:t>
            </a:r>
            <a:r>
              <a:rPr lang="it-IT" altLang="en-US" sz="1452" u="sng">
                <a:solidFill>
                  <a:schemeClr val="tx1"/>
                </a:solidFill>
              </a:rPr>
              <a:t>INC</a:t>
            </a:r>
            <a:r>
              <a:rPr lang="it-IT" altLang="en-US" sz="1452">
                <a:solidFill>
                  <a:schemeClr val="tx1"/>
                </a:solidFill>
              </a:rPr>
              <a:t>, </a:t>
            </a:r>
            <a:r>
              <a:rPr lang="it-IT" altLang="en-US" sz="1452" u="sng">
                <a:solidFill>
                  <a:schemeClr val="tx1"/>
                </a:solidFill>
              </a:rPr>
              <a:t>DEC</a:t>
            </a:r>
            <a:r>
              <a:rPr lang="it-IT" altLang="en-US" sz="1452">
                <a:solidFill>
                  <a:schemeClr val="tx1"/>
                </a:solidFill>
              </a:rPr>
              <a:t>, etc</a:t>
            </a:r>
          </a:p>
          <a:p>
            <a:pPr>
              <a:spcBef>
                <a:spcPct val="50000"/>
              </a:spcBef>
            </a:pPr>
            <a:r>
              <a:rPr lang="it-IT" altLang="en-US" sz="1452">
                <a:solidFill>
                  <a:schemeClr val="tx1"/>
                </a:solidFill>
              </a:rPr>
              <a:t>si mettessero i valori numerici corrispondenti ai codici operativi!!!!!!!!!</a:t>
            </a:r>
          </a:p>
          <a:p>
            <a:pPr>
              <a:spcBef>
                <a:spcPct val="50000"/>
              </a:spcBef>
            </a:pPr>
            <a:r>
              <a:rPr lang="en-US" altLang="en-US" sz="1452">
                <a:solidFill>
                  <a:schemeClr val="tx1"/>
                </a:solidFill>
              </a:rPr>
              <a:t>			esempio 	LOAD </a:t>
            </a:r>
            <a:r>
              <a:rPr lang="en-US" altLang="en-US" sz="1452">
                <a:solidFill>
                  <a:schemeClr val="tx1"/>
                </a:solidFill>
                <a:sym typeface="Wingdings" panose="05000000000000000000" pitchFamily="2" charset="2"/>
              </a:rPr>
              <a:t></a:t>
            </a:r>
            <a:r>
              <a:rPr lang="en-US" altLang="en-US" sz="1452">
                <a:solidFill>
                  <a:schemeClr val="tx1"/>
                </a:solidFill>
              </a:rPr>
              <a:t>  0001</a:t>
            </a:r>
          </a:p>
          <a:p>
            <a:pPr>
              <a:spcBef>
                <a:spcPct val="50000"/>
              </a:spcBef>
            </a:pPr>
            <a:r>
              <a:rPr lang="en-US" altLang="en-US" sz="1452">
                <a:solidFill>
                  <a:schemeClr val="tx1"/>
                </a:solidFill>
              </a:rPr>
              <a:t>			 	STORE </a:t>
            </a:r>
            <a:r>
              <a:rPr lang="en-US" altLang="en-US" sz="1452">
                <a:solidFill>
                  <a:schemeClr val="tx1"/>
                </a:solidFill>
                <a:sym typeface="Wingdings" panose="05000000000000000000" pitchFamily="2" charset="2"/>
              </a:rPr>
              <a:t> 0011</a:t>
            </a:r>
          </a:p>
          <a:p>
            <a:pPr>
              <a:spcBef>
                <a:spcPct val="50000"/>
              </a:spcBef>
            </a:pPr>
            <a:r>
              <a:rPr lang="en-US" altLang="en-US" sz="1452">
                <a:solidFill>
                  <a:schemeClr val="tx1"/>
                </a:solidFill>
                <a:sym typeface="Wingdings" panose="05000000000000000000" pitchFamily="2" charset="2"/>
              </a:rPr>
              <a:t>				JMP  0101</a:t>
            </a:r>
          </a:p>
          <a:p>
            <a:pPr>
              <a:spcBef>
                <a:spcPct val="50000"/>
              </a:spcBef>
            </a:pPr>
            <a:r>
              <a:rPr lang="en-US" altLang="en-US" sz="1452">
                <a:solidFill>
                  <a:schemeClr val="tx1"/>
                </a:solidFill>
                <a:sym typeface="Wingdings" panose="05000000000000000000" pitchFamily="2" charset="2"/>
              </a:rPr>
              <a:t>				JZERO 0110     etc etc..</a:t>
            </a:r>
            <a:endParaRPr lang="it-IT" altLang="en-US" sz="1452">
              <a:solidFill>
                <a:schemeClr val="tx1"/>
              </a:solidFill>
            </a:endParaRPr>
          </a:p>
          <a:p>
            <a:pPr>
              <a:spcBef>
                <a:spcPct val="50000"/>
              </a:spcBef>
            </a:pPr>
            <a:r>
              <a:rPr lang="it-IT" altLang="en-US" sz="1452">
                <a:solidFill>
                  <a:schemeClr val="tx1"/>
                </a:solidFill>
              </a:rPr>
              <a:t>Pensate a cosa succederebbe se dovessimo inserire all’interno del programma qualche altra istruzione!!</a:t>
            </a:r>
          </a:p>
          <a:p>
            <a:pPr>
              <a:spcBef>
                <a:spcPct val="50000"/>
              </a:spcBef>
            </a:pPr>
            <a:r>
              <a:rPr lang="it-IT" altLang="en-US" sz="1452">
                <a:solidFill>
                  <a:schemeClr val="tx1"/>
                </a:solidFill>
              </a:rPr>
              <a:t>( Cambierebbero  molti riferimenti alle celle!!. )</a:t>
            </a:r>
          </a:p>
        </p:txBody>
      </p:sp>
      <p:sp>
        <p:nvSpPr>
          <p:cNvPr id="143365" name="AutoShape 7">
            <a:hlinkClick r:id="rId3" action="ppaction://hlinkfile"/>
          </p:cNvPr>
          <p:cNvSpPr>
            <a:spLocks noChangeArrowheads="1"/>
          </p:cNvSpPr>
          <p:nvPr/>
        </p:nvSpPr>
        <p:spPr bwMode="auto">
          <a:xfrm>
            <a:off x="9297456" y="5715961"/>
            <a:ext cx="691273" cy="414764"/>
          </a:xfrm>
          <a:prstGeom prst="plaque">
            <a:avLst>
              <a:gd name="adj" fmla="val 16667"/>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gn="ctr"/>
            <a:r>
              <a:rPr lang="it-IT" altLang="en-US" sz="907"/>
              <a:t>Lmsomma.txt</a:t>
            </a: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62</a:t>
            </a:fld>
            <a:endParaRPr lang="it-IT"/>
          </a:p>
        </p:txBody>
      </p:sp>
    </p:spTree>
    <p:extLst>
      <p:ext uri="{BB962C8B-B14F-4D97-AF65-F5344CB8AC3E}">
        <p14:creationId xmlns:p14="http://schemas.microsoft.com/office/powerpoint/2010/main" val="11698988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719381" y="1731063"/>
            <a:ext cx="7050980" cy="134863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gn="ctr">
              <a:spcBef>
                <a:spcPct val="50000"/>
              </a:spcBef>
            </a:pPr>
            <a:r>
              <a:rPr lang="it-IT" altLang="en-US" sz="1814">
                <a:solidFill>
                  <a:srgbClr val="FF0000"/>
                </a:solidFill>
              </a:rPr>
              <a:t>SUPPONETE CHE NON ESISTA L’ISTRUZIONE ELEMENTARE</a:t>
            </a:r>
            <a:r>
              <a:rPr lang="it-IT" altLang="en-US" sz="1814">
                <a:solidFill>
                  <a:schemeClr val="tx1"/>
                </a:solidFill>
              </a:rPr>
              <a:t>    DEC ( ACC = ACC –1 )</a:t>
            </a:r>
            <a:endParaRPr lang="it-IT" altLang="en-US" sz="2540">
              <a:solidFill>
                <a:schemeClr val="tx1"/>
              </a:solidFill>
            </a:endParaRPr>
          </a:p>
          <a:p>
            <a:pPr algn="ctr">
              <a:spcBef>
                <a:spcPct val="50000"/>
              </a:spcBef>
            </a:pPr>
            <a:r>
              <a:rPr lang="it-IT" altLang="en-US" sz="1814">
                <a:solidFill>
                  <a:schemeClr val="tx1"/>
                </a:solidFill>
              </a:rPr>
              <a:t>E’ POSSIBILE OTTENERE IL DECREMENTO SFRUTTANDO LE ISTRUZIONI RIMANENTI?</a:t>
            </a:r>
          </a:p>
        </p:txBody>
      </p:sp>
      <p:sp>
        <p:nvSpPr>
          <p:cNvPr id="87043" name="Text Box 3"/>
          <p:cNvSpPr txBox="1">
            <a:spLocks noChangeArrowheads="1"/>
          </p:cNvSpPr>
          <p:nvPr/>
        </p:nvSpPr>
        <p:spPr bwMode="auto">
          <a:xfrm>
            <a:off x="1980049" y="3364194"/>
            <a:ext cx="6294993" cy="21024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en-US" altLang="en-US" sz="2177">
                <a:solidFill>
                  <a:schemeClr val="tx1"/>
                </a:solidFill>
              </a:rPr>
              <a:t>Se invece esiste anche  l’istruzione DEC </a:t>
            </a:r>
          </a:p>
          <a:p>
            <a:r>
              <a:rPr lang="en-US" altLang="en-US" sz="2177">
                <a:solidFill>
                  <a:schemeClr val="tx1"/>
                </a:solidFill>
              </a:rPr>
              <a:t> come si puo’ individuare il maggiore  fra due numeri </a:t>
            </a:r>
          </a:p>
          <a:p>
            <a:r>
              <a:rPr lang="en-US" altLang="en-US" sz="2177">
                <a:solidFill>
                  <a:schemeClr val="tx1"/>
                </a:solidFill>
              </a:rPr>
              <a:t>non negativi  ?</a:t>
            </a:r>
          </a:p>
          <a:p>
            <a:r>
              <a:rPr lang="en-US" altLang="en-US" sz="2177">
                <a:solidFill>
                  <a:schemeClr val="tx1"/>
                </a:solidFill>
              </a:rPr>
              <a:t>Supponenete che  due numeri A e B siano memorizzati</a:t>
            </a:r>
          </a:p>
          <a:p>
            <a:r>
              <a:rPr lang="en-US" altLang="en-US" sz="2177">
                <a:solidFill>
                  <a:schemeClr val="tx1"/>
                </a:solidFill>
              </a:rPr>
              <a:t> agli indirizzi 198 e 199   e il loro contenuto sia</a:t>
            </a:r>
          </a:p>
          <a:p>
            <a:r>
              <a:rPr lang="en-US" altLang="en-US" sz="2177">
                <a:solidFill>
                  <a:schemeClr val="tx1"/>
                </a:solidFill>
              </a:rPr>
              <a:t>  A = 8   e B = 4 </a:t>
            </a:r>
            <a:endParaRPr lang="it-IT" altLang="en-US" sz="2177">
              <a:solidFill>
                <a:schemeClr val="tx1"/>
              </a:solidFill>
            </a:endParaRPr>
          </a:p>
        </p:txBody>
      </p:sp>
      <p:sp>
        <p:nvSpPr>
          <p:cNvPr id="145412" name="Rectangle 4"/>
          <p:cNvSpPr>
            <a:spLocks noChangeArrowheads="1"/>
          </p:cNvSpPr>
          <p:nvPr/>
        </p:nvSpPr>
        <p:spPr bwMode="auto">
          <a:xfrm>
            <a:off x="2111103" y="620706"/>
            <a:ext cx="5291115" cy="783442"/>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lgn="ctr"/>
            <a:r>
              <a:rPr lang="it-IT" altLang="en-US" sz="2177">
                <a:solidFill>
                  <a:srgbClr val="FF0000"/>
                </a:solidFill>
              </a:rPr>
              <a:t>PROBLEMI PER CASA :</a:t>
            </a: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63</a:t>
            </a:fld>
            <a:endParaRPr lang="it-IT"/>
          </a:p>
        </p:txBody>
      </p:sp>
    </p:spTree>
    <p:extLst>
      <p:ext uri="{BB962C8B-B14F-4D97-AF65-F5344CB8AC3E}">
        <p14:creationId xmlns:p14="http://schemas.microsoft.com/office/powerpoint/2010/main" val="227922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ppt_x"/>
                                          </p:val>
                                        </p:tav>
                                        <p:tav tm="100000">
                                          <p:val>
                                            <p:strVal val="#ppt_x"/>
                                          </p:val>
                                        </p:tav>
                                      </p:tavLst>
                                    </p:anim>
                                    <p:anim calcmode="lin" valueType="num">
                                      <p:cBhvr additive="base">
                                        <p:cTn id="8" dur="500" fill="hold"/>
                                        <p:tgtEl>
                                          <p:spTgt spid="870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7043"/>
                                        </p:tgtEl>
                                        <p:attrNameLst>
                                          <p:attrName>style.visibility</p:attrName>
                                        </p:attrNameLst>
                                      </p:cBhvr>
                                      <p:to>
                                        <p:strVal val="visible"/>
                                      </p:to>
                                    </p:set>
                                    <p:animEffect transition="in" filter="blinds(horizontal)">
                                      <p:cBhvr>
                                        <p:cTn id="13" dur="500"/>
                                        <p:tgtEl>
                                          <p:spTgt spid="87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ctrTitle"/>
          </p:nvPr>
        </p:nvSpPr>
        <p:spPr/>
        <p:txBody>
          <a:bodyPr/>
          <a:lstStyle/>
          <a:p>
            <a:pPr algn="l" eaLnBrk="1">
              <a:lnSpc>
                <a:spcPct val="100000"/>
              </a:lnSpc>
              <a:buSzPct val="100000"/>
              <a:buFont typeface="Times New Roman" panose="02020603050405020304" pitchFamily="18" charset="0"/>
              <a:buNone/>
            </a:pPr>
            <a:r>
              <a:rPr lang="en-US" altLang="en-US"/>
              <a:t>CENNI SUI CIRCUITI LOGICI</a:t>
            </a:r>
            <a:br>
              <a:rPr lang="en-US" altLang="en-US"/>
            </a:br>
            <a:endParaRPr lang="it-IT" altLang="en-US"/>
          </a:p>
        </p:txBody>
      </p:sp>
      <p:sp>
        <p:nvSpPr>
          <p:cNvPr id="147459" name="Rectangle 5"/>
          <p:cNvSpPr>
            <a:spLocks noGrp="1" noChangeArrowheads="1"/>
          </p:cNvSpPr>
          <p:nvPr>
            <p:ph type="subTitle" idx="1"/>
          </p:nvPr>
        </p:nvSpPr>
        <p:spPr/>
        <p:txBody>
          <a:bodyPr/>
          <a:lstStyle/>
          <a:p>
            <a:pPr eaLnBrk="1">
              <a:spcAft>
                <a:spcPct val="0"/>
              </a:spcAft>
            </a:pPr>
            <a:r>
              <a:rPr lang="en-US" altLang="en-US"/>
              <a:t>(Lettura facoltativa)</a:t>
            </a:r>
            <a:endParaRPr lang="it-IT" altLang="en-US"/>
          </a:p>
        </p:txBody>
      </p:sp>
      <p:sp>
        <p:nvSpPr>
          <p:cNvPr id="2" name="Segnaposto piè di pagina 1"/>
          <p:cNvSpPr>
            <a:spLocks noGrp="1"/>
          </p:cNvSpPr>
          <p:nvPr>
            <p:ph type="ftr" sz="quarter" idx="11"/>
          </p:nvPr>
        </p:nvSpPr>
        <p:spPr/>
        <p:txBody>
          <a:bodyPr/>
          <a:lstStyle/>
          <a:p>
            <a:endParaRPr lang="it-IT" dirty="0"/>
          </a:p>
        </p:txBody>
      </p:sp>
      <p:sp>
        <p:nvSpPr>
          <p:cNvPr id="3" name="Segnaposto numero diapositiva 2"/>
          <p:cNvSpPr>
            <a:spLocks noGrp="1"/>
          </p:cNvSpPr>
          <p:nvPr>
            <p:ph type="sldNum" sz="quarter" idx="12"/>
          </p:nvPr>
        </p:nvSpPr>
        <p:spPr/>
        <p:txBody>
          <a:bodyPr/>
          <a:lstStyle/>
          <a:p>
            <a:fld id="{A4E9FAD9-772B-4BC1-9CB9-7B4D79D67CB7}" type="slidenum">
              <a:rPr lang="it-IT" smtClean="0"/>
              <a:t>64</a:t>
            </a:fld>
            <a:endParaRPr lang="it-IT" dirty="0"/>
          </a:p>
        </p:txBody>
      </p:sp>
    </p:spTree>
    <p:extLst>
      <p:ext uri="{BB962C8B-B14F-4D97-AF65-F5344CB8AC3E}">
        <p14:creationId xmlns:p14="http://schemas.microsoft.com/office/powerpoint/2010/main" val="39651206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838200" y="365126"/>
            <a:ext cx="10515600" cy="850490"/>
          </a:xfrm>
        </p:spPr>
        <p:txBody>
          <a:bodyPr/>
          <a:lstStyle/>
          <a:p>
            <a:pPr defTabSz="829544"/>
            <a:r>
              <a:rPr lang="en-US" altLang="en-US" dirty="0"/>
              <a:t> </a:t>
            </a:r>
            <a:endParaRPr lang="it-IT" altLang="en-US" dirty="0"/>
          </a:p>
        </p:txBody>
      </p:sp>
      <p:pic>
        <p:nvPicPr>
          <p:cNvPr id="149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5352" y="4508048"/>
            <a:ext cx="5695798" cy="180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65</a:t>
            </a:fld>
            <a:endParaRPr lang="it-IT"/>
          </a:p>
        </p:txBody>
      </p:sp>
      <p:grpSp>
        <p:nvGrpSpPr>
          <p:cNvPr id="8" name="Gruppo 7">
            <a:extLst>
              <a:ext uri="{FF2B5EF4-FFF2-40B4-BE49-F238E27FC236}">
                <a16:creationId xmlns="" xmlns:a16="http://schemas.microsoft.com/office/drawing/2014/main" id="{D515BFEB-8B9F-4B46-879B-78096D0C85C1}"/>
              </a:ext>
            </a:extLst>
          </p:cNvPr>
          <p:cNvGrpSpPr/>
          <p:nvPr/>
        </p:nvGrpSpPr>
        <p:grpSpPr>
          <a:xfrm>
            <a:off x="2020231" y="1553951"/>
            <a:ext cx="7961969" cy="2901758"/>
            <a:chOff x="838200" y="1363315"/>
            <a:chExt cx="7961969" cy="2901758"/>
          </a:xfrm>
        </p:grpSpPr>
        <p:sp>
          <p:nvSpPr>
            <p:cNvPr id="4" name="Rectangle 1">
              <a:extLst>
                <a:ext uri="{FF2B5EF4-FFF2-40B4-BE49-F238E27FC236}">
                  <a16:creationId xmlns="" xmlns:a16="http://schemas.microsoft.com/office/drawing/2014/main" id="{538C57B2-BA61-4812-A441-A038159FA7CA}"/>
                </a:ext>
              </a:extLst>
            </p:cNvPr>
            <p:cNvSpPr>
              <a:spLocks noChangeArrowheads="1"/>
            </p:cNvSpPr>
            <p:nvPr/>
          </p:nvSpPr>
          <p:spPr bwMode="auto">
            <a:xfrm>
              <a:off x="4038600" y="1402751"/>
              <a:ext cx="476156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it-IT" altLang="it-IT" sz="2400" b="0" i="0" u="none" strike="noStrike" cap="none" normalizeH="0" baseline="0" dirty="0">
                  <a:ln>
                    <a:noFill/>
                  </a:ln>
                  <a:solidFill>
                    <a:srgbClr val="000000"/>
                  </a:solidFill>
                  <a:effectLst/>
                  <a:latin typeface="Lusitana"/>
                </a:rPr>
                <a:t> </a:t>
              </a:r>
              <a:r>
                <a:rPr lang="it-IT" altLang="it-IT" sz="2400" dirty="0">
                  <a:solidFill>
                    <a:srgbClr val="000000"/>
                  </a:solidFill>
                  <a:latin typeface="Lusitana"/>
                </a:rPr>
                <a:t>Proprietà commutativa</a:t>
              </a:r>
              <a:endParaRPr lang="it-IT" altLang="it-IT" sz="2400" dirty="0"/>
            </a:p>
            <a:p>
              <a:pPr lvl="0"/>
              <a:r>
                <a:rPr lang="it-IT" altLang="it-IT" sz="2400" dirty="0">
                  <a:solidFill>
                    <a:srgbClr val="000000"/>
                  </a:solidFill>
                  <a:latin typeface="Lusitana"/>
                </a:rPr>
                <a:t>  </a:t>
              </a:r>
            </a:p>
            <a:p>
              <a:pPr lvl="0"/>
              <a:r>
                <a:rPr lang="it-IT" altLang="it-IT" sz="2400" dirty="0">
                  <a:solidFill>
                    <a:srgbClr val="000000"/>
                  </a:solidFill>
                  <a:latin typeface="Lusitana"/>
                </a:rPr>
                <a:t>  </a:t>
              </a:r>
            </a:p>
            <a:p>
              <a:pPr lvl="0"/>
              <a:r>
                <a:rPr lang="it-IT" altLang="it-IT" sz="2400" dirty="0">
                  <a:solidFill>
                    <a:srgbClr val="000000"/>
                  </a:solidFill>
                  <a:latin typeface="Lusitana"/>
                </a:rPr>
                <a:t>Proprietà associativa</a:t>
              </a:r>
            </a:p>
            <a:p>
              <a:pPr lvl="0"/>
              <a:endParaRPr lang="it-IT" altLang="it-IT" sz="2400" dirty="0"/>
            </a:p>
            <a:p>
              <a:pPr lvl="0"/>
              <a:endParaRPr lang="it-IT" altLang="it-IT" sz="2400" dirty="0"/>
            </a:p>
            <a:p>
              <a:pPr lvl="0"/>
              <a:r>
                <a:rPr lang="it-IT" altLang="it-IT" sz="2400" dirty="0">
                  <a:solidFill>
                    <a:srgbClr val="000000"/>
                  </a:solidFill>
                  <a:latin typeface="Lusitana"/>
                </a:rPr>
                <a:t> Proprietà distributiva</a:t>
              </a:r>
              <a:endParaRPr lang="it-IT" altLang="it-IT" sz="2400" dirty="0"/>
            </a:p>
            <a:p>
              <a:pPr lvl="0"/>
              <a:r>
                <a:rPr kumimoji="0" lang="it-IT" altLang="it-IT" sz="1200" b="0" i="0" u="none" strike="noStrike" cap="none" normalizeH="0" baseline="0" dirty="0">
                  <a:ln>
                    <a:noFill/>
                  </a:ln>
                  <a:solidFill>
                    <a:srgbClr val="000000"/>
                  </a:solidFill>
                  <a:effectLst/>
                  <a:latin typeface="Lusitana"/>
                </a:rPr>
                <a:t>    </a:t>
              </a:r>
              <a:endParaRPr kumimoji="0" lang="it-IT" altLang="it-IT" sz="3200" b="0" i="0" u="none" strike="noStrike" cap="none" normalizeH="0" baseline="0" dirty="0">
                <a:ln>
                  <a:noFill/>
                </a:ln>
                <a:solidFill>
                  <a:schemeClr val="tx1"/>
                </a:solidFill>
                <a:effectLst/>
                <a:latin typeface="Arial" panose="020B0604020202020204" pitchFamily="34" charset="0"/>
              </a:endParaRPr>
            </a:p>
          </p:txBody>
        </p:sp>
        <p:grpSp>
          <p:nvGrpSpPr>
            <p:cNvPr id="7" name="Gruppo 6">
              <a:extLst>
                <a:ext uri="{FF2B5EF4-FFF2-40B4-BE49-F238E27FC236}">
                  <a16:creationId xmlns="" xmlns:a16="http://schemas.microsoft.com/office/drawing/2014/main" id="{6BC92803-A46C-4697-B5C3-A50BD44C7813}"/>
                </a:ext>
              </a:extLst>
            </p:cNvPr>
            <p:cNvGrpSpPr/>
            <p:nvPr/>
          </p:nvGrpSpPr>
          <p:grpSpPr>
            <a:xfrm>
              <a:off x="838200" y="1363315"/>
              <a:ext cx="2949754" cy="2888891"/>
              <a:chOff x="838200" y="1363315"/>
              <a:chExt cx="2949754" cy="2888891"/>
            </a:xfrm>
          </p:grpSpPr>
          <p:pic>
            <p:nvPicPr>
              <p:cNvPr id="7170" name="Picture 2">
                <a:extLst>
                  <a:ext uri="{FF2B5EF4-FFF2-40B4-BE49-F238E27FC236}">
                    <a16:creationId xmlns="" xmlns:a16="http://schemas.microsoft.com/office/drawing/2014/main" id="{0C51A687-F58B-4C5C-8142-7BA69E0AD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63315"/>
                <a:ext cx="2409901" cy="99529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a:extLst>
                  <a:ext uri="{FF2B5EF4-FFF2-40B4-BE49-F238E27FC236}">
                    <a16:creationId xmlns="" xmlns:a16="http://schemas.microsoft.com/office/drawing/2014/main" id="{C458169C-0FAB-4A12-B7FA-96A9CB3489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654" y="2336263"/>
                <a:ext cx="2922300" cy="99529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 xmlns:a16="http://schemas.microsoft.com/office/drawing/2014/main" id="{F52A4889-EB18-463A-AA4B-D6D7C4233D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256907"/>
                <a:ext cx="2807948" cy="99529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 name="CasellaDiTesto 5">
            <a:extLst>
              <a:ext uri="{FF2B5EF4-FFF2-40B4-BE49-F238E27FC236}">
                <a16:creationId xmlns="" xmlns:a16="http://schemas.microsoft.com/office/drawing/2014/main" id="{DC260596-0530-4809-B02C-411FD09A3D26}"/>
              </a:ext>
            </a:extLst>
          </p:cNvPr>
          <p:cNvSpPr txBox="1"/>
          <p:nvPr/>
        </p:nvSpPr>
        <p:spPr>
          <a:xfrm>
            <a:off x="2315352" y="348995"/>
            <a:ext cx="9101470" cy="1200329"/>
          </a:xfrm>
          <a:prstGeom prst="rect">
            <a:avLst/>
          </a:prstGeom>
          <a:noFill/>
        </p:spPr>
        <p:txBody>
          <a:bodyPr wrap="square" rtlCol="0">
            <a:spAutoFit/>
          </a:bodyPr>
          <a:lstStyle/>
          <a:p>
            <a:pPr algn="just"/>
            <a:r>
              <a:rPr lang="en-US" sz="3200" b="1" dirty="0"/>
              <a:t>        PROPRIETA’  DELL’ALGEBRA DI BOOLE</a:t>
            </a:r>
          </a:p>
          <a:p>
            <a:pPr algn="ctr"/>
            <a:endParaRPr lang="en-US" sz="2000" b="1" dirty="0"/>
          </a:p>
          <a:p>
            <a:r>
              <a:rPr lang="en-US" sz="2000" b="1" dirty="0"/>
              <a:t>A*A=A           A+A=A       </a:t>
            </a:r>
            <a:r>
              <a:rPr lang="en-US" sz="2000" b="1" dirty="0" err="1"/>
              <a:t>idempotenza</a:t>
            </a:r>
            <a:endParaRPr lang="it-IT" sz="2000" b="1" dirty="0"/>
          </a:p>
        </p:txBody>
      </p:sp>
    </p:spTree>
    <p:extLst>
      <p:ext uri="{BB962C8B-B14F-4D97-AF65-F5344CB8AC3E}">
        <p14:creationId xmlns:p14="http://schemas.microsoft.com/office/powerpoint/2010/main" val="843116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049" y="1142041"/>
            <a:ext cx="7621280" cy="436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66</a:t>
            </a:fld>
            <a:endParaRPr lang="it-IT"/>
          </a:p>
        </p:txBody>
      </p:sp>
    </p:spTree>
    <p:extLst>
      <p:ext uri="{BB962C8B-B14F-4D97-AF65-F5344CB8AC3E}">
        <p14:creationId xmlns:p14="http://schemas.microsoft.com/office/powerpoint/2010/main" val="7007759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body" idx="1"/>
          </p:nvPr>
        </p:nvSpPr>
        <p:spPr>
          <a:xfrm>
            <a:off x="2361688" y="1470395"/>
            <a:ext cx="7910751" cy="2390651"/>
          </a:xfrm>
        </p:spPr>
        <p:txBody>
          <a:bodyPr/>
          <a:lstStyle/>
          <a:p>
            <a:pPr marL="0" indent="0" defTabSz="829544">
              <a:buNone/>
            </a:pPr>
            <a:r>
              <a:rPr lang="it-IT" altLang="en-US" sz="2722"/>
              <a:t>I circuiti combinatori sono la forma più semplice di circuiti digitali e sono caratterizzati dal fatto che la combinazione delle variabili logiche in uscita dipende solo dalla combinazione delle variabili logiche </a:t>
            </a:r>
            <a:br>
              <a:rPr lang="it-IT" altLang="en-US" sz="2722"/>
            </a:br>
            <a:r>
              <a:rPr lang="it-IT" altLang="en-US" sz="2722"/>
              <a:t>d’ ingresso nello stesso istante.</a:t>
            </a:r>
          </a:p>
        </p:txBody>
      </p:sp>
      <p:sp>
        <p:nvSpPr>
          <p:cNvPr id="153603" name="Rectangle 3"/>
          <p:cNvSpPr>
            <a:spLocks noGrp="1" noChangeArrowheads="1"/>
          </p:cNvSpPr>
          <p:nvPr>
            <p:ph type="title"/>
          </p:nvPr>
        </p:nvSpPr>
        <p:spPr>
          <a:xfrm>
            <a:off x="1938284" y="345637"/>
            <a:ext cx="7949635" cy="1189565"/>
          </a:xfrm>
        </p:spPr>
        <p:txBody>
          <a:bodyPr/>
          <a:lstStyle/>
          <a:p>
            <a:pPr defTabSz="829544"/>
            <a:r>
              <a:rPr lang="it-IT" altLang="en-US" sz="4627" b="1">
                <a:solidFill>
                  <a:srgbClr val="1E05D9"/>
                </a:solidFill>
              </a:rPr>
              <a:t>Circuiti combinatori</a:t>
            </a:r>
          </a:p>
        </p:txBody>
      </p:sp>
      <p:grpSp>
        <p:nvGrpSpPr>
          <p:cNvPr id="153604" name="Group 4"/>
          <p:cNvGrpSpPr>
            <a:grpSpLocks/>
          </p:cNvGrpSpPr>
          <p:nvPr/>
        </p:nvGrpSpPr>
        <p:grpSpPr bwMode="auto">
          <a:xfrm>
            <a:off x="2999676" y="4437107"/>
            <a:ext cx="5838373" cy="1372464"/>
            <a:chOff x="923" y="2795"/>
            <a:chExt cx="3677" cy="865"/>
          </a:xfrm>
        </p:grpSpPr>
        <p:grpSp>
          <p:nvGrpSpPr>
            <p:cNvPr id="153605" name="Group 5"/>
            <p:cNvGrpSpPr>
              <a:grpSpLocks/>
            </p:cNvGrpSpPr>
            <p:nvPr/>
          </p:nvGrpSpPr>
          <p:grpSpPr bwMode="auto">
            <a:xfrm>
              <a:off x="1156" y="2795"/>
              <a:ext cx="2974" cy="823"/>
              <a:chOff x="1156" y="2795"/>
              <a:chExt cx="2974" cy="823"/>
            </a:xfrm>
          </p:grpSpPr>
          <p:sp>
            <p:nvSpPr>
              <p:cNvPr id="153609" name="Line 6"/>
              <p:cNvSpPr>
                <a:spLocks noChangeShapeType="1"/>
              </p:cNvSpPr>
              <p:nvPr/>
            </p:nvSpPr>
            <p:spPr bwMode="auto">
              <a:xfrm>
                <a:off x="1746" y="2795"/>
                <a:ext cx="0" cy="8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153610" name="Line 7"/>
              <p:cNvSpPr>
                <a:spLocks noChangeShapeType="1"/>
              </p:cNvSpPr>
              <p:nvPr/>
            </p:nvSpPr>
            <p:spPr bwMode="auto">
              <a:xfrm>
                <a:off x="1746" y="2795"/>
                <a:ext cx="18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153611" name="Line 8"/>
              <p:cNvSpPr>
                <a:spLocks noChangeShapeType="1"/>
              </p:cNvSpPr>
              <p:nvPr/>
            </p:nvSpPr>
            <p:spPr bwMode="auto">
              <a:xfrm>
                <a:off x="1752" y="3607"/>
                <a:ext cx="1808" cy="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153612" name="Line 9"/>
              <p:cNvSpPr>
                <a:spLocks noChangeShapeType="1"/>
              </p:cNvSpPr>
              <p:nvPr/>
            </p:nvSpPr>
            <p:spPr bwMode="auto">
              <a:xfrm>
                <a:off x="3555" y="2801"/>
                <a:ext cx="0" cy="8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153613" name="Line 10"/>
              <p:cNvSpPr>
                <a:spLocks noChangeShapeType="1"/>
              </p:cNvSpPr>
              <p:nvPr/>
            </p:nvSpPr>
            <p:spPr bwMode="auto">
              <a:xfrm>
                <a:off x="1169" y="3476"/>
                <a:ext cx="58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153614" name="Line 11"/>
              <p:cNvSpPr>
                <a:spLocks noChangeShapeType="1"/>
              </p:cNvSpPr>
              <p:nvPr/>
            </p:nvSpPr>
            <p:spPr bwMode="auto">
              <a:xfrm>
                <a:off x="3541" y="3209"/>
                <a:ext cx="58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153615" name="Line 12"/>
              <p:cNvSpPr>
                <a:spLocks noChangeShapeType="1"/>
              </p:cNvSpPr>
              <p:nvPr/>
            </p:nvSpPr>
            <p:spPr bwMode="auto">
              <a:xfrm>
                <a:off x="1170" y="3203"/>
                <a:ext cx="58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153616" name="Line 13"/>
              <p:cNvSpPr>
                <a:spLocks noChangeShapeType="1"/>
              </p:cNvSpPr>
              <p:nvPr/>
            </p:nvSpPr>
            <p:spPr bwMode="auto">
              <a:xfrm>
                <a:off x="1156" y="2931"/>
                <a:ext cx="58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grpSp>
        <p:sp>
          <p:nvSpPr>
            <p:cNvPr id="153606" name="Rectangle 14"/>
            <p:cNvSpPr>
              <a:spLocks noChangeArrowheads="1"/>
            </p:cNvSpPr>
            <p:nvPr/>
          </p:nvSpPr>
          <p:spPr bwMode="auto">
            <a:xfrm>
              <a:off x="2018" y="3022"/>
              <a:ext cx="136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771525" indent="-325438">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301750" indent="-350838">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97050" indent="-315913">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316163" indent="-339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773363" indent="-339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230563" indent="-339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687763" indent="-339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4144963" indent="-339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80000"/>
                </a:lnSpc>
                <a:buFont typeface="StarSymbol" charset="0"/>
                <a:buNone/>
              </a:pPr>
              <a:r>
                <a:rPr lang="it-IT" altLang="en-US" sz="1996" b="1"/>
                <a:t>Circuito Combinatorio</a:t>
              </a:r>
              <a:r>
                <a:rPr lang="it-IT" altLang="en-US" sz="1996"/>
                <a:t> </a:t>
              </a:r>
            </a:p>
          </p:txBody>
        </p:sp>
        <p:sp>
          <p:nvSpPr>
            <p:cNvPr id="153607" name="Rectangle 15"/>
            <p:cNvSpPr>
              <a:spLocks noChangeArrowheads="1"/>
            </p:cNvSpPr>
            <p:nvPr/>
          </p:nvSpPr>
          <p:spPr bwMode="auto">
            <a:xfrm>
              <a:off x="923" y="2843"/>
              <a:ext cx="453" cy="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771525" indent="-325438">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301750" indent="-350838">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97050" indent="-315913">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316163" indent="-339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773363" indent="-339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230563" indent="-339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687763" indent="-339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4144963" indent="-339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80000"/>
                </a:lnSpc>
                <a:buFont typeface="StarSymbol" charset="0"/>
                <a:buNone/>
              </a:pPr>
              <a:r>
                <a:rPr lang="it-IT" altLang="en-US" sz="1996"/>
                <a:t>A</a:t>
              </a:r>
            </a:p>
            <a:p>
              <a:pPr eaLnBrk="1">
                <a:lnSpc>
                  <a:spcPct val="80000"/>
                </a:lnSpc>
                <a:buFont typeface="StarSymbol" charset="0"/>
                <a:buNone/>
              </a:pPr>
              <a:endParaRPr lang="it-IT" altLang="en-US" sz="726"/>
            </a:p>
            <a:p>
              <a:pPr eaLnBrk="1">
                <a:lnSpc>
                  <a:spcPct val="80000"/>
                </a:lnSpc>
                <a:buFont typeface="StarSymbol" charset="0"/>
                <a:buNone/>
              </a:pPr>
              <a:r>
                <a:rPr lang="it-IT" altLang="en-US" sz="1996"/>
                <a:t>B           </a:t>
              </a:r>
            </a:p>
            <a:p>
              <a:pPr eaLnBrk="1">
                <a:lnSpc>
                  <a:spcPct val="80000"/>
                </a:lnSpc>
                <a:buFont typeface="StarSymbol" charset="0"/>
                <a:buNone/>
              </a:pPr>
              <a:endParaRPr lang="it-IT" altLang="en-US" sz="726"/>
            </a:p>
            <a:p>
              <a:pPr eaLnBrk="1">
                <a:lnSpc>
                  <a:spcPct val="80000"/>
                </a:lnSpc>
                <a:buFont typeface="StarSymbol" charset="0"/>
                <a:buNone/>
              </a:pPr>
              <a:r>
                <a:rPr lang="it-IT" altLang="en-US" sz="1996"/>
                <a:t>C</a:t>
              </a:r>
            </a:p>
          </p:txBody>
        </p:sp>
        <p:sp>
          <p:nvSpPr>
            <p:cNvPr id="153608" name="Rectangle 16"/>
            <p:cNvSpPr>
              <a:spLocks noChangeArrowheads="1"/>
            </p:cNvSpPr>
            <p:nvPr/>
          </p:nvSpPr>
          <p:spPr bwMode="auto">
            <a:xfrm>
              <a:off x="4147" y="3089"/>
              <a:ext cx="453"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lvl1pPr>
                <a:lnSpc>
                  <a:spcPct val="95000"/>
                </a:lnSpc>
                <a:spcAft>
                  <a:spcPts val="1375"/>
                </a:spcAft>
                <a:buClr>
                  <a:srgbClr val="000000"/>
                </a:buClr>
                <a:buSzPct val="45000"/>
                <a:buFont typeface="StarSymbol" charset="0"/>
                <a:buChar char="●"/>
                <a:defRPr sz="3200">
                  <a:solidFill>
                    <a:srgbClr val="000000"/>
                  </a:solidFill>
                  <a:latin typeface="Times New Roman" panose="02020603050405020304" pitchFamily="18" charset="0"/>
                </a:defRPr>
              </a:lvl1pPr>
              <a:lvl2pPr marL="771525" indent="-325438">
                <a:lnSpc>
                  <a:spcPct val="95000"/>
                </a:lnSpc>
                <a:spcAft>
                  <a:spcPts val="1088"/>
                </a:spcAft>
                <a:buClr>
                  <a:srgbClr val="000000"/>
                </a:buClr>
                <a:buSzPct val="75000"/>
                <a:buFont typeface="StarSymbol" charset="0"/>
                <a:buChar char="–"/>
                <a:defRPr sz="2800">
                  <a:solidFill>
                    <a:srgbClr val="000000"/>
                  </a:solidFill>
                  <a:latin typeface="Times New Roman" panose="02020603050405020304" pitchFamily="18" charset="0"/>
                </a:defRPr>
              </a:lvl2pPr>
              <a:lvl3pPr marL="1301750" indent="-350838">
                <a:lnSpc>
                  <a:spcPct val="95000"/>
                </a:lnSpc>
                <a:spcAft>
                  <a:spcPts val="813"/>
                </a:spcAft>
                <a:buClr>
                  <a:srgbClr val="000000"/>
                </a:buClr>
                <a:buSzPct val="45000"/>
                <a:buFont typeface="StarSymbol" charset="0"/>
                <a:buChar char="●"/>
                <a:defRPr sz="2400">
                  <a:solidFill>
                    <a:srgbClr val="000000"/>
                  </a:solidFill>
                  <a:latin typeface="Times New Roman" panose="02020603050405020304" pitchFamily="18" charset="0"/>
                </a:defRPr>
              </a:lvl3pPr>
              <a:lvl4pPr marL="1797050" indent="-315913">
                <a:lnSpc>
                  <a:spcPct val="95000"/>
                </a:lnSpc>
                <a:spcAft>
                  <a:spcPts val="525"/>
                </a:spcAft>
                <a:buClr>
                  <a:srgbClr val="000000"/>
                </a:buClr>
                <a:buSzPct val="75000"/>
                <a:buFont typeface="StarSymbol" charset="0"/>
                <a:buChar char="–"/>
                <a:defRPr sz="2000">
                  <a:solidFill>
                    <a:srgbClr val="000000"/>
                  </a:solidFill>
                  <a:latin typeface="Times New Roman" panose="02020603050405020304" pitchFamily="18" charset="0"/>
                </a:defRPr>
              </a:lvl4pPr>
              <a:lvl5pPr marL="2316163" indent="-339725">
                <a:lnSpc>
                  <a:spcPct val="95000"/>
                </a:lnSpc>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5pPr>
              <a:lvl6pPr marL="2773363" indent="-339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6pPr>
              <a:lvl7pPr marL="3230563" indent="-339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7pPr>
              <a:lvl8pPr marL="3687763" indent="-339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8pPr>
              <a:lvl9pPr marL="4144963" indent="-339725" eaLnBrk="0" fontAlgn="base" hangingPunct="0">
                <a:lnSpc>
                  <a:spcPct val="95000"/>
                </a:lnSpc>
                <a:spcBef>
                  <a:spcPct val="0"/>
                </a:spcBef>
                <a:spcAft>
                  <a:spcPts val="238"/>
                </a:spcAft>
                <a:buClr>
                  <a:srgbClr val="000000"/>
                </a:buClr>
                <a:buSzPct val="45000"/>
                <a:buFont typeface="StarSymbol" charset="0"/>
                <a:buChar char="●"/>
                <a:defRPr sz="2000">
                  <a:solidFill>
                    <a:srgbClr val="000000"/>
                  </a:solidFill>
                  <a:latin typeface="Times New Roman" panose="02020603050405020304" pitchFamily="18" charset="0"/>
                </a:defRPr>
              </a:lvl9pPr>
            </a:lstStyle>
            <a:p>
              <a:pPr eaLnBrk="1">
                <a:lnSpc>
                  <a:spcPct val="80000"/>
                </a:lnSpc>
                <a:buFont typeface="StarSymbol" charset="0"/>
                <a:buNone/>
              </a:pPr>
              <a:r>
                <a:rPr lang="it-IT" altLang="en-US" sz="1996"/>
                <a:t>Y</a:t>
              </a:r>
              <a:endParaRPr lang="it-IT" altLang="en-US" sz="726"/>
            </a:p>
          </p:txBody>
        </p:sp>
      </p:gr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67</a:t>
            </a:fld>
            <a:endParaRPr lang="it-IT"/>
          </a:p>
        </p:txBody>
      </p:sp>
    </p:spTree>
    <p:extLst>
      <p:ext uri="{BB962C8B-B14F-4D97-AF65-F5344CB8AC3E}">
        <p14:creationId xmlns:p14="http://schemas.microsoft.com/office/powerpoint/2010/main" val="3215838743"/>
      </p:ext>
    </p:extLst>
  </p:cSld>
  <p:clrMapOvr>
    <a:masterClrMapping/>
  </p:clrMapOvr>
  <p:transition advClick="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915241" y="1"/>
            <a:ext cx="7949635" cy="750319"/>
          </a:xfrm>
        </p:spPr>
        <p:txBody>
          <a:bodyPr/>
          <a:lstStyle/>
          <a:p>
            <a:pPr defTabSz="829544"/>
            <a:r>
              <a:rPr lang="en-US" altLang="en-US" sz="2903"/>
              <a:t>Esempio di CIRCUITO COMBINATORIO</a:t>
            </a:r>
            <a:endParaRPr lang="it-IT" altLang="en-US" sz="2903"/>
          </a:p>
        </p:txBody>
      </p:sp>
      <p:pic>
        <p:nvPicPr>
          <p:cNvPr id="155651" name="Picture 3"/>
          <p:cNvPicPr>
            <a:picLocks noChangeAspect="1" noChangeArrowheads="1"/>
          </p:cNvPicPr>
          <p:nvPr/>
        </p:nvPicPr>
        <p:blipFill>
          <a:blip r:embed="rId3">
            <a:lum bright="-34000" contrast="32000"/>
            <a:extLst>
              <a:ext uri="{28A0092B-C50C-407E-A947-70E740481C1C}">
                <a14:useLocalDpi xmlns:a14="http://schemas.microsoft.com/office/drawing/2010/main" val="0"/>
              </a:ext>
            </a:extLst>
          </a:blip>
          <a:srcRect/>
          <a:stretch>
            <a:fillRect/>
          </a:stretch>
        </p:blipFill>
        <p:spPr bwMode="auto">
          <a:xfrm>
            <a:off x="2046296" y="1339341"/>
            <a:ext cx="5184544" cy="353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669" y="5734682"/>
            <a:ext cx="4190840" cy="62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8005" name="Group 5"/>
          <p:cNvGraphicFramePr>
            <a:graphicFrameLocks noGrp="1"/>
          </p:cNvGraphicFramePr>
          <p:nvPr>
            <p:ph idx="1"/>
          </p:nvPr>
        </p:nvGraphicFramePr>
        <p:xfrm>
          <a:off x="7609600" y="1484797"/>
          <a:ext cx="2808295" cy="4133232"/>
        </p:xfrm>
        <a:graphic>
          <a:graphicData uri="http://schemas.openxmlformats.org/drawingml/2006/table">
            <a:tbl>
              <a:tblPr/>
              <a:tblGrid>
                <a:gridCol w="702794">
                  <a:extLst>
                    <a:ext uri="{9D8B030D-6E8A-4147-A177-3AD203B41FA5}">
                      <a16:colId xmlns="" xmlns:a16="http://schemas.microsoft.com/office/drawing/2014/main" val="20000"/>
                    </a:ext>
                  </a:extLst>
                </a:gridCol>
                <a:gridCol w="858330">
                  <a:extLst>
                    <a:ext uri="{9D8B030D-6E8A-4147-A177-3AD203B41FA5}">
                      <a16:colId xmlns="" xmlns:a16="http://schemas.microsoft.com/office/drawing/2014/main" val="20001"/>
                    </a:ext>
                  </a:extLst>
                </a:gridCol>
                <a:gridCol w="545818">
                  <a:extLst>
                    <a:ext uri="{9D8B030D-6E8A-4147-A177-3AD203B41FA5}">
                      <a16:colId xmlns="" xmlns:a16="http://schemas.microsoft.com/office/drawing/2014/main" val="20002"/>
                    </a:ext>
                  </a:extLst>
                </a:gridCol>
                <a:gridCol w="701353">
                  <a:extLst>
                    <a:ext uri="{9D8B030D-6E8A-4147-A177-3AD203B41FA5}">
                      <a16:colId xmlns="" xmlns:a16="http://schemas.microsoft.com/office/drawing/2014/main" val="20003"/>
                    </a:ext>
                  </a:extLst>
                </a:gridCol>
              </a:tblGrid>
              <a:tr h="459248">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A</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B</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C</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1600" b="1" i="0" u="none" strike="noStrike" cap="none" normalizeH="0" baseline="0">
                          <a:ln>
                            <a:noFill/>
                          </a:ln>
                          <a:solidFill>
                            <a:srgbClr val="000000"/>
                          </a:solidFill>
                          <a:effectLst/>
                          <a:latin typeface="Times New Roman" pitchFamily="18" charset="0"/>
                        </a:rPr>
                        <a:t>OUT</a:t>
                      </a:r>
                      <a:endParaRPr kumimoji="0" lang="it-IT" altLang="en-US" sz="1600" b="1"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59248">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59248">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59248">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59248">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59248">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59248">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59248">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 </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0</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59248">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5000"/>
                        </a:lnSpc>
                        <a:spcAft>
                          <a:spcPts val="1375"/>
                        </a:spcAft>
                        <a:buClr>
                          <a:srgbClr val="000000"/>
                        </a:buClr>
                        <a:buSzPct val="45000"/>
                        <a:buFont typeface="StarSymbol" charset="0"/>
                        <a:defRPr sz="2800">
                          <a:solidFill>
                            <a:srgbClr val="000000"/>
                          </a:solidFill>
                          <a:latin typeface="Times New Roman" pitchFamily="18" charset="0"/>
                        </a:defRPr>
                      </a:lvl1pPr>
                      <a:lvl2pPr>
                        <a:lnSpc>
                          <a:spcPct val="95000"/>
                        </a:lnSpc>
                        <a:spcAft>
                          <a:spcPts val="1088"/>
                        </a:spcAft>
                        <a:buClr>
                          <a:srgbClr val="000000"/>
                        </a:buClr>
                        <a:buSzPct val="75000"/>
                        <a:buFont typeface="StarSymbol" charset="0"/>
                        <a:defRPr sz="2400">
                          <a:solidFill>
                            <a:srgbClr val="000000"/>
                          </a:solidFill>
                          <a:latin typeface="Times New Roman" pitchFamily="18" charset="0"/>
                        </a:defRPr>
                      </a:lvl2pPr>
                      <a:lvl3pPr>
                        <a:lnSpc>
                          <a:spcPct val="95000"/>
                        </a:lnSpc>
                        <a:spcAft>
                          <a:spcPts val="813"/>
                        </a:spcAft>
                        <a:buClr>
                          <a:srgbClr val="000000"/>
                        </a:buClr>
                        <a:buSzPct val="45000"/>
                        <a:buFont typeface="StarSymbol" charset="0"/>
                        <a:defRPr sz="2000">
                          <a:solidFill>
                            <a:srgbClr val="000000"/>
                          </a:solidFill>
                          <a:latin typeface="Times New Roman" pitchFamily="18" charset="0"/>
                        </a:defRPr>
                      </a:lvl3pPr>
                      <a:lvl4pPr>
                        <a:lnSpc>
                          <a:spcPct val="95000"/>
                        </a:lnSpc>
                        <a:spcAft>
                          <a:spcPts val="525"/>
                        </a:spcAft>
                        <a:buClr>
                          <a:srgbClr val="000000"/>
                        </a:buClr>
                        <a:buSzPct val="75000"/>
                        <a:buFont typeface="StarSymbol" charset="0"/>
                        <a:defRPr>
                          <a:solidFill>
                            <a:srgbClr val="000000"/>
                          </a:solidFill>
                          <a:latin typeface="Times New Roman" pitchFamily="18" charset="0"/>
                        </a:defRPr>
                      </a:lvl4pPr>
                      <a:lvl5pPr>
                        <a:lnSpc>
                          <a:spcPct val="95000"/>
                        </a:lnSpc>
                        <a:spcAft>
                          <a:spcPts val="238"/>
                        </a:spcAft>
                        <a:buClr>
                          <a:srgbClr val="000000"/>
                        </a:buClr>
                        <a:buSzPct val="45000"/>
                        <a:buFont typeface="StarSymbol" charset="0"/>
                        <a:defRPr>
                          <a:solidFill>
                            <a:srgbClr val="000000"/>
                          </a:solidFill>
                          <a:latin typeface="Times New Roman" pitchFamily="18" charset="0"/>
                        </a:defRPr>
                      </a:lvl5pPr>
                      <a:lvl6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6pPr>
                      <a:lvl7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7pPr>
                      <a:lvl8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8pPr>
                      <a:lvl9pPr fontAlgn="base" hangingPunct="0">
                        <a:lnSpc>
                          <a:spcPct val="95000"/>
                        </a:lnSpc>
                        <a:spcBef>
                          <a:spcPct val="0"/>
                        </a:spcBef>
                        <a:spcAft>
                          <a:spcPts val="238"/>
                        </a:spcAft>
                        <a:buClr>
                          <a:srgbClr val="000000"/>
                        </a:buClr>
                        <a:buSzPct val="45000"/>
                        <a:buFont typeface="StarSymbol" charset="0"/>
                        <a:defRPr>
                          <a:solidFill>
                            <a:srgbClr val="000000"/>
                          </a:solidFill>
                          <a:latin typeface="Times New Roman" pitchFamily="18" charset="0"/>
                        </a:defRPr>
                      </a:lvl9pPr>
                    </a:lstStyle>
                    <a:p>
                      <a:pPr marL="0" marR="0" lvl="0" indent="0" algn="l" defTabSz="914400" rtl="0" eaLnBrk="1" fontAlgn="base" latinLnBrk="0" hangingPunct="0">
                        <a:lnSpc>
                          <a:spcPct val="95000"/>
                        </a:lnSpc>
                        <a:spcBef>
                          <a:spcPct val="0"/>
                        </a:spcBef>
                        <a:spcAft>
                          <a:spcPts val="1375"/>
                        </a:spcAft>
                        <a:buClr>
                          <a:srgbClr val="000000"/>
                        </a:buClr>
                        <a:buSzPct val="45000"/>
                        <a:buFont typeface="StarSymbol" charset="0"/>
                        <a:buNone/>
                        <a:tabLst/>
                      </a:pPr>
                      <a:r>
                        <a:rPr kumimoji="0" lang="en-US" altLang="en-US" sz="2500" b="0" i="0" u="none" strike="noStrike" cap="none" normalizeH="0" baseline="0">
                          <a:ln>
                            <a:noFill/>
                          </a:ln>
                          <a:solidFill>
                            <a:srgbClr val="000000"/>
                          </a:solidFill>
                          <a:effectLst/>
                          <a:latin typeface="Times New Roman" pitchFamily="18" charset="0"/>
                        </a:rPr>
                        <a:t>1</a:t>
                      </a:r>
                      <a:endParaRPr kumimoji="0" lang="it-IT" altLang="en-US" sz="2500" b="0" i="0" u="none" strike="noStrike" cap="none" normalizeH="0" baseline="0">
                        <a:ln>
                          <a:noFill/>
                        </a:ln>
                        <a:solidFill>
                          <a:srgbClr val="000000"/>
                        </a:solidFill>
                        <a:effectLst/>
                        <a:latin typeface="Times New Roman" pitchFamily="18" charset="0"/>
                      </a:endParaRPr>
                    </a:p>
                  </a:txBody>
                  <a:tcPr marL="91438" marR="9143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8907242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67"/>
          <p:cNvSpPr>
            <a:spLocks noGrp="1" noChangeArrowheads="1"/>
          </p:cNvSpPr>
          <p:nvPr>
            <p:ph type="title" sz="quarter"/>
          </p:nvPr>
        </p:nvSpPr>
        <p:spPr>
          <a:xfrm>
            <a:off x="1938284" y="345637"/>
            <a:ext cx="7949635" cy="470930"/>
          </a:xfrm>
        </p:spPr>
        <p:txBody>
          <a:bodyPr>
            <a:normAutofit fontScale="90000"/>
          </a:bodyPr>
          <a:lstStyle/>
          <a:p>
            <a:pPr eaLnBrk="1"/>
            <a:r>
              <a:rPr lang="en-US" altLang="en-US" sz="2903"/>
              <a:t>MULTIPLEXER</a:t>
            </a:r>
            <a:endParaRPr lang="it-IT" altLang="en-US" sz="2903"/>
          </a:p>
        </p:txBody>
      </p:sp>
      <p:pic>
        <p:nvPicPr>
          <p:cNvPr id="157699" name="Picture 68"/>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1454393" y="8079248"/>
            <a:ext cx="69127" cy="100811"/>
          </a:xfrm>
        </p:spPr>
      </p:pic>
      <p:pic>
        <p:nvPicPr>
          <p:cNvPr id="157701" name="Picture 70" descr="multiplexer"/>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1454393" y="24476810"/>
            <a:ext cx="69127" cy="100811"/>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7702" name="Picture 65"/>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1523521" y="24476810"/>
            <a:ext cx="69127" cy="100811"/>
          </a:xfr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7703" name="Picture 72" descr="demultiplexer"/>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1523521" y="24492652"/>
            <a:ext cx="69127" cy="67687"/>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7704" name="Text Box 77"/>
          <p:cNvSpPr txBox="1">
            <a:spLocks noChangeArrowheads="1"/>
          </p:cNvSpPr>
          <p:nvPr/>
        </p:nvSpPr>
        <p:spPr bwMode="auto">
          <a:xfrm>
            <a:off x="2633878" y="5257993"/>
            <a:ext cx="7578076" cy="42736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pPr>
              <a:spcBef>
                <a:spcPct val="50000"/>
              </a:spcBef>
            </a:pPr>
            <a:endParaRPr lang="it-IT" altLang="en-US" sz="2177"/>
          </a:p>
        </p:txBody>
      </p:sp>
      <p:sp>
        <p:nvSpPr>
          <p:cNvPr id="157705" name="Text Box 78"/>
          <p:cNvSpPr txBox="1">
            <a:spLocks noChangeArrowheads="1"/>
          </p:cNvSpPr>
          <p:nvPr/>
        </p:nvSpPr>
        <p:spPr bwMode="auto">
          <a:xfrm>
            <a:off x="2633877" y="5389047"/>
            <a:ext cx="7511829" cy="134870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2177"/>
              <a:t> </a:t>
            </a:r>
            <a:r>
              <a:rPr lang="it-IT" altLang="en-US" sz="2177">
                <a:solidFill>
                  <a:schemeClr val="tx1"/>
                </a:solidFill>
              </a:rPr>
              <a:t>dispositivo capace di selezionare un singolo segnale elettrico </a:t>
            </a:r>
          </a:p>
          <a:p>
            <a:r>
              <a:rPr lang="it-IT" altLang="en-US" sz="2177">
                <a:solidFill>
                  <a:schemeClr val="tx1"/>
                </a:solidFill>
              </a:rPr>
              <a:t>fra diversi segnali in ingresso in base al valore degli ingressi di selezione. </a:t>
            </a:r>
          </a:p>
          <a:p>
            <a:endParaRPr lang="it-IT" altLang="en-US" sz="1633">
              <a:solidFill>
                <a:schemeClr val="tx1"/>
              </a:solidFill>
            </a:endParaRPr>
          </a:p>
        </p:txBody>
      </p:sp>
      <p:pic>
        <p:nvPicPr>
          <p:cNvPr id="157706" name="Picture 81" descr="lezion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684" y="848251"/>
            <a:ext cx="5684277" cy="431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26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7</a:t>
            </a:fld>
            <a:endParaRPr lang="it-IT"/>
          </a:p>
        </p:txBody>
      </p:sp>
      <p:sp>
        <p:nvSpPr>
          <p:cNvPr id="4" name="Rectangle 2"/>
          <p:cNvSpPr txBox="1">
            <a:spLocks noChangeArrowheads="1"/>
          </p:cNvSpPr>
          <p:nvPr/>
        </p:nvSpPr>
        <p:spPr>
          <a:xfrm>
            <a:off x="1938284" y="345637"/>
            <a:ext cx="7949635" cy="9937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a:t>     ABACO</a:t>
            </a:r>
            <a:endParaRPr lang="it-IT" altLang="en-US" dirty="0"/>
          </a:p>
        </p:txBody>
      </p:sp>
      <p:sp>
        <p:nvSpPr>
          <p:cNvPr id="5" name="Rectangle 6"/>
          <p:cNvSpPr>
            <a:spLocks noChangeArrowheads="1"/>
          </p:cNvSpPr>
          <p:nvPr/>
        </p:nvSpPr>
        <p:spPr bwMode="auto">
          <a:xfrm>
            <a:off x="1980049" y="3493807"/>
            <a:ext cx="8165657" cy="21585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3266" b="1" dirty="0">
                <a:solidFill>
                  <a:schemeClr val="accent2"/>
                </a:solidFill>
              </a:rPr>
              <a:t>Abaco</a:t>
            </a:r>
          </a:p>
          <a:p>
            <a:r>
              <a:rPr lang="it-IT" altLang="en-US" sz="3266" dirty="0">
                <a:solidFill>
                  <a:schemeClr val="accent2"/>
                </a:solidFill>
              </a:rPr>
              <a:t>Evoluto in maniera leggermente differente in</a:t>
            </a:r>
          </a:p>
          <a:p>
            <a:r>
              <a:rPr lang="it-IT" altLang="en-US" sz="3266" dirty="0">
                <a:solidFill>
                  <a:schemeClr val="accent2"/>
                </a:solidFill>
              </a:rPr>
              <a:t>Babilonia, Cina, Grecia e Impero Romano.</a:t>
            </a:r>
          </a:p>
          <a:p>
            <a:r>
              <a:rPr lang="it-IT" altLang="en-US" sz="3629" dirty="0">
                <a:solidFill>
                  <a:schemeClr val="tx1"/>
                </a:solidFill>
              </a:rPr>
              <a:t>E’ tuttora in uso in Cina e Giappone</a:t>
            </a: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451" y="685513"/>
            <a:ext cx="3984898" cy="31035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9878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938284" y="345637"/>
            <a:ext cx="7949635" cy="862651"/>
          </a:xfrm>
        </p:spPr>
        <p:txBody>
          <a:bodyPr/>
          <a:lstStyle/>
          <a:p>
            <a:pPr defTabSz="829544"/>
            <a:r>
              <a:rPr lang="en-US" altLang="en-US"/>
              <a:t>CIRCUITI SEQUENZIALI</a:t>
            </a:r>
            <a:endParaRPr lang="it-IT" altLang="en-US"/>
          </a:p>
        </p:txBody>
      </p:sp>
      <p:sp>
        <p:nvSpPr>
          <p:cNvPr id="159747" name="Text Box 3"/>
          <p:cNvSpPr txBox="1">
            <a:spLocks noChangeArrowheads="1"/>
          </p:cNvSpPr>
          <p:nvPr/>
        </p:nvSpPr>
        <p:spPr bwMode="auto">
          <a:xfrm>
            <a:off x="1784189" y="1142041"/>
            <a:ext cx="8280869" cy="54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defTabSz="1008063">
              <a:defRPr sz="2400">
                <a:solidFill>
                  <a:schemeClr val="bg1"/>
                </a:solidFill>
                <a:latin typeface="Times New Roman" panose="02020603050405020304" pitchFamily="18" charset="0"/>
              </a:defRPr>
            </a:lvl1pPr>
            <a:lvl2pPr marL="742950" indent="-285750" defTabSz="1008063">
              <a:defRPr sz="2400">
                <a:solidFill>
                  <a:schemeClr val="bg1"/>
                </a:solidFill>
                <a:latin typeface="Times New Roman" panose="02020603050405020304" pitchFamily="18" charset="0"/>
              </a:defRPr>
            </a:lvl2pPr>
            <a:lvl3pPr marL="1143000" indent="-228600" defTabSz="1008063">
              <a:defRPr sz="2400">
                <a:solidFill>
                  <a:schemeClr val="bg1"/>
                </a:solidFill>
                <a:latin typeface="Times New Roman" panose="02020603050405020304" pitchFamily="18" charset="0"/>
              </a:defRPr>
            </a:lvl3pPr>
            <a:lvl4pPr marL="1600200" indent="-228600" defTabSz="1008063">
              <a:defRPr sz="2400">
                <a:solidFill>
                  <a:schemeClr val="bg1"/>
                </a:solidFill>
                <a:latin typeface="Times New Roman" panose="02020603050405020304" pitchFamily="18" charset="0"/>
              </a:defRPr>
            </a:lvl4pPr>
            <a:lvl5pPr marL="2057400" indent="-228600" defTabSz="1008063">
              <a:defRPr sz="2400">
                <a:solidFill>
                  <a:schemeClr val="bg1"/>
                </a:solidFill>
                <a:latin typeface="Times New Roman" panose="02020603050405020304" pitchFamily="18" charset="0"/>
              </a:defRPr>
            </a:lvl5pPr>
            <a:lvl6pPr marL="2514600" indent="-228600" defTabSz="10080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10080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10080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1008063" eaLnBrk="0" fontAlgn="base" hangingPunct="0">
              <a:spcBef>
                <a:spcPct val="0"/>
              </a:spcBef>
              <a:spcAft>
                <a:spcPct val="0"/>
              </a:spcAft>
              <a:defRPr sz="2400">
                <a:solidFill>
                  <a:schemeClr val="bg1"/>
                </a:solidFill>
                <a:latin typeface="Times New Roman" panose="02020603050405020304" pitchFamily="18" charset="0"/>
              </a:defRPr>
            </a:lvl9pPr>
          </a:lstStyle>
          <a:p>
            <a:pPr eaLnBrk="1" hangingPunct="1"/>
            <a:r>
              <a:rPr lang="it-IT" altLang="en-US" sz="1814">
                <a:solidFill>
                  <a:schemeClr val="tx1"/>
                </a:solidFill>
                <a:latin typeface="Arial" panose="020B0604020202020204" pitchFamily="34" charset="0"/>
              </a:rPr>
              <a:t>Nell'elettronica digitale è spesso necessario disporre di sistemi logici variamente complessi, che chiameremo </a:t>
            </a:r>
            <a:r>
              <a:rPr lang="it-IT" altLang="en-US" sz="1814" b="1" i="1">
                <a:solidFill>
                  <a:schemeClr val="tx1"/>
                </a:solidFill>
                <a:latin typeface="Arial" panose="020B0604020202020204" pitchFamily="34" charset="0"/>
              </a:rPr>
              <a:t>reti sequenziali</a:t>
            </a:r>
            <a:r>
              <a:rPr lang="it-IT" altLang="en-US" sz="1814" i="1">
                <a:solidFill>
                  <a:schemeClr val="tx1"/>
                </a:solidFill>
                <a:latin typeface="Arial" panose="020B0604020202020204" pitchFamily="34" charset="0"/>
              </a:rPr>
              <a:t>, </a:t>
            </a:r>
            <a:r>
              <a:rPr lang="it-IT" altLang="en-US" sz="1814">
                <a:solidFill>
                  <a:schemeClr val="tx1"/>
                </a:solidFill>
                <a:latin typeface="Arial" panose="020B0604020202020204" pitchFamily="34" charset="0"/>
              </a:rPr>
              <a:t>in grado di fornire una o più uscite dipendenti sia dagli stati logici attuali che da quelli precedenti acquisiti dagli ingressi. </a:t>
            </a:r>
            <a:r>
              <a:rPr lang="it-IT" altLang="en-US" sz="1814" b="1">
                <a:solidFill>
                  <a:schemeClr val="tx1"/>
                </a:solidFill>
                <a:latin typeface="Arial" panose="020B0604020202020204" pitchFamily="34" charset="0"/>
              </a:rPr>
              <a:t>Ciò comporta che il circuito ricordi lo </a:t>
            </a:r>
            <a:r>
              <a:rPr lang="it-IT" altLang="en-US" sz="1814" b="1" i="1">
                <a:solidFill>
                  <a:schemeClr val="tx1"/>
                </a:solidFill>
                <a:latin typeface="Arial" panose="020B0604020202020204" pitchFamily="34" charset="0"/>
              </a:rPr>
              <a:t>stato precedente</a:t>
            </a:r>
            <a:r>
              <a:rPr lang="it-IT" altLang="en-US" sz="1814" b="1">
                <a:solidFill>
                  <a:schemeClr val="tx1"/>
                </a:solidFill>
                <a:latin typeface="Arial" panose="020B0604020202020204" pitchFamily="34" charset="0"/>
              </a:rPr>
              <a:t>, che deve quindi essere stato registrato e mantenuto. Da questo derivano due aspetti essenziali:</a:t>
            </a:r>
          </a:p>
          <a:p>
            <a:pPr eaLnBrk="1" hangingPunct="1"/>
            <a:endParaRPr lang="it-IT" altLang="en-US" sz="1814" b="1">
              <a:solidFill>
                <a:schemeClr val="tx1"/>
              </a:solidFill>
              <a:latin typeface="Arial" panose="020B0604020202020204" pitchFamily="34" charset="0"/>
            </a:endParaRPr>
          </a:p>
          <a:p>
            <a:pPr eaLnBrk="1" hangingPunct="1"/>
            <a:r>
              <a:rPr lang="it-IT" altLang="en-US" sz="1814">
                <a:solidFill>
                  <a:schemeClr val="tx1"/>
                </a:solidFill>
                <a:latin typeface="Arial" panose="020B0604020202020204" pitchFamily="34" charset="0"/>
              </a:rPr>
              <a:t>- una rete sequenziale è anche un </a:t>
            </a:r>
            <a:r>
              <a:rPr lang="it-IT" altLang="en-US" sz="1814" b="1" i="1">
                <a:solidFill>
                  <a:schemeClr val="tx1"/>
                </a:solidFill>
                <a:latin typeface="Arial" panose="020B0604020202020204" pitchFamily="34" charset="0"/>
              </a:rPr>
              <a:t>circuito di memoria</a:t>
            </a:r>
            <a:r>
              <a:rPr lang="it-IT" altLang="en-US" sz="1814">
                <a:solidFill>
                  <a:schemeClr val="tx1"/>
                </a:solidFill>
                <a:latin typeface="Arial" panose="020B0604020202020204" pitchFamily="34" charset="0"/>
              </a:rPr>
              <a:t>;</a:t>
            </a:r>
          </a:p>
          <a:p>
            <a:pPr eaLnBrk="1" hangingPunct="1"/>
            <a:r>
              <a:rPr lang="it-IT" altLang="en-US" sz="1814">
                <a:solidFill>
                  <a:schemeClr val="tx1"/>
                </a:solidFill>
                <a:latin typeface="Arial" panose="020B0604020202020204" pitchFamily="34" charset="0"/>
              </a:rPr>
              <a:t>- la configurazione assunta dalle uscite dovrà essere determinata non solo  </a:t>
            </a:r>
            <a:br>
              <a:rPr lang="it-IT" altLang="en-US" sz="1814">
                <a:solidFill>
                  <a:schemeClr val="tx1"/>
                </a:solidFill>
                <a:latin typeface="Arial" panose="020B0604020202020204" pitchFamily="34" charset="0"/>
              </a:rPr>
            </a:br>
            <a:r>
              <a:rPr lang="it-IT" altLang="en-US" sz="1814">
                <a:solidFill>
                  <a:schemeClr val="tx1"/>
                </a:solidFill>
                <a:latin typeface="Arial" panose="020B0604020202020204" pitchFamily="34" charset="0"/>
              </a:rPr>
              <a:t>   dalla configurazione degli ingressi, come in un semplice circuito</a:t>
            </a:r>
            <a:br>
              <a:rPr lang="it-IT" altLang="en-US" sz="1814">
                <a:solidFill>
                  <a:schemeClr val="tx1"/>
                </a:solidFill>
                <a:latin typeface="Arial" panose="020B0604020202020204" pitchFamily="34" charset="0"/>
              </a:rPr>
            </a:br>
            <a:r>
              <a:rPr lang="it-IT" altLang="en-US" sz="1814">
                <a:solidFill>
                  <a:schemeClr val="tx1"/>
                </a:solidFill>
                <a:latin typeface="Arial" panose="020B0604020202020204" pitchFamily="34" charset="0"/>
              </a:rPr>
              <a:t>   combinatorio, ma anche dall'informazione dello stato precedente, </a:t>
            </a:r>
            <a:br>
              <a:rPr lang="it-IT" altLang="en-US" sz="1814">
                <a:solidFill>
                  <a:schemeClr val="tx1"/>
                </a:solidFill>
                <a:latin typeface="Arial" panose="020B0604020202020204" pitchFamily="34" charset="0"/>
              </a:rPr>
            </a:br>
            <a:r>
              <a:rPr lang="it-IT" altLang="en-US" sz="1814">
                <a:solidFill>
                  <a:schemeClr val="tx1"/>
                </a:solidFill>
                <a:latin typeface="Arial" panose="020B0604020202020204" pitchFamily="34" charset="0"/>
              </a:rPr>
              <a:t>   che il circuito stesso ha memorizzato e trattenuto in uscita.</a:t>
            </a:r>
          </a:p>
          <a:p>
            <a:pPr eaLnBrk="1" hangingPunct="1"/>
            <a:r>
              <a:rPr lang="it-IT" altLang="en-US" sz="1814">
                <a:solidFill>
                  <a:schemeClr val="tx1"/>
                </a:solidFill>
                <a:latin typeface="Arial" panose="020B0604020202020204" pitchFamily="34" charset="0"/>
              </a:rPr>
              <a:t>   Ne consegue che i circuiti sequenziali dovranno essere provvisti di rete </a:t>
            </a:r>
            <a:br>
              <a:rPr lang="it-IT" altLang="en-US" sz="1814">
                <a:solidFill>
                  <a:schemeClr val="tx1"/>
                </a:solidFill>
                <a:latin typeface="Arial" panose="020B0604020202020204" pitchFamily="34" charset="0"/>
              </a:rPr>
            </a:br>
            <a:r>
              <a:rPr lang="it-IT" altLang="en-US" sz="1814">
                <a:solidFill>
                  <a:schemeClr val="tx1"/>
                </a:solidFill>
                <a:latin typeface="Arial" panose="020B0604020202020204" pitchFamily="34" charset="0"/>
              </a:rPr>
              <a:t>   di retroazione per trasferire in ingresso tale informazione; </a:t>
            </a:r>
            <a:br>
              <a:rPr lang="it-IT" altLang="en-US" sz="1814">
                <a:solidFill>
                  <a:schemeClr val="tx1"/>
                </a:solidFill>
                <a:latin typeface="Arial" panose="020B0604020202020204" pitchFamily="34" charset="0"/>
              </a:rPr>
            </a:br>
            <a:r>
              <a:rPr lang="it-IT" altLang="en-US" sz="1814">
                <a:solidFill>
                  <a:schemeClr val="tx1"/>
                </a:solidFill>
                <a:latin typeface="Arial" panose="020B0604020202020204" pitchFamily="34" charset="0"/>
              </a:rPr>
              <a:t>   si tratta di circuiti ad </a:t>
            </a:r>
            <a:r>
              <a:rPr lang="it-IT" altLang="en-US" sz="2359" i="1">
                <a:solidFill>
                  <a:schemeClr val="tx1"/>
                </a:solidFill>
                <a:latin typeface="Arial" panose="020B0604020202020204" pitchFamily="34" charset="0"/>
              </a:rPr>
              <a:t>anello chiuso</a:t>
            </a:r>
            <a:r>
              <a:rPr lang="it-IT" altLang="en-US" sz="1814" i="1">
                <a:solidFill>
                  <a:schemeClr val="tx1"/>
                </a:solidFill>
                <a:latin typeface="Arial" panose="020B0604020202020204" pitchFamily="34" charset="0"/>
              </a:rPr>
              <a:t>.</a:t>
            </a:r>
            <a:br>
              <a:rPr lang="it-IT" altLang="en-US" sz="1814" i="1">
                <a:solidFill>
                  <a:schemeClr val="tx1"/>
                </a:solidFill>
                <a:latin typeface="Arial" panose="020B0604020202020204" pitchFamily="34" charset="0"/>
              </a:rPr>
            </a:br>
            <a:endParaRPr lang="it-IT" altLang="en-US" sz="1814" i="1">
              <a:solidFill>
                <a:schemeClr val="tx1"/>
              </a:solidFill>
              <a:latin typeface="Arial" panose="020B0604020202020204" pitchFamily="34" charset="0"/>
            </a:endParaRPr>
          </a:p>
          <a:p>
            <a:pPr eaLnBrk="1" hangingPunct="1"/>
            <a:r>
              <a:rPr lang="en-US" altLang="en-US" sz="1814" b="1" i="1">
                <a:solidFill>
                  <a:srgbClr val="3333FF"/>
                </a:solidFill>
                <a:latin typeface="Arial" panose="020B0604020202020204" pitchFamily="34" charset="0"/>
              </a:rPr>
              <a:t>CIRCUITO SEQUENZ = CIRCUITO COMBINAT. +  RETROAZIONE</a:t>
            </a:r>
          </a:p>
          <a:p>
            <a:pPr eaLnBrk="1" hangingPunct="1"/>
            <a:endParaRPr lang="en-US" altLang="en-US" sz="1814" b="1" i="1">
              <a:solidFill>
                <a:srgbClr val="3333FF"/>
              </a:solidFill>
              <a:latin typeface="Arial" panose="020B0604020202020204" pitchFamily="34" charset="0"/>
            </a:endParaRPr>
          </a:p>
          <a:p>
            <a:pPr eaLnBrk="1" hangingPunct="1"/>
            <a:r>
              <a:rPr lang="en-US" altLang="en-US" sz="1814" b="1" i="1">
                <a:solidFill>
                  <a:srgbClr val="3333FF"/>
                </a:solidFill>
                <a:latin typeface="Arial" panose="020B0604020202020204" pitchFamily="34" charset="0"/>
              </a:rPr>
              <a:t>  </a:t>
            </a:r>
            <a:endParaRPr lang="it-IT" altLang="en-US" sz="1814" b="1" i="1">
              <a:solidFill>
                <a:srgbClr val="3333FF"/>
              </a:solidFill>
              <a:latin typeface="Arial" panose="020B0604020202020204" pitchFamily="34" charset="0"/>
            </a:endParaRPr>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70</a:t>
            </a:fld>
            <a:endParaRPr lang="it-IT"/>
          </a:p>
        </p:txBody>
      </p:sp>
    </p:spTree>
    <p:extLst>
      <p:ext uri="{BB962C8B-B14F-4D97-AF65-F5344CB8AC3E}">
        <p14:creationId xmlns:p14="http://schemas.microsoft.com/office/powerpoint/2010/main" val="29854888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19"/>
          <p:cNvSpPr txBox="1">
            <a:spLocks noChangeArrowheads="1"/>
          </p:cNvSpPr>
          <p:nvPr/>
        </p:nvSpPr>
        <p:spPr bwMode="auto">
          <a:xfrm>
            <a:off x="1703540" y="476691"/>
            <a:ext cx="8604903" cy="120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defTabSz="1008063">
              <a:defRPr sz="2400">
                <a:solidFill>
                  <a:schemeClr val="bg1"/>
                </a:solidFill>
                <a:latin typeface="Times New Roman" panose="02020603050405020304" pitchFamily="18" charset="0"/>
              </a:defRPr>
            </a:lvl1pPr>
            <a:lvl2pPr marL="742950" indent="-285750" defTabSz="1008063">
              <a:defRPr sz="2400">
                <a:solidFill>
                  <a:schemeClr val="bg1"/>
                </a:solidFill>
                <a:latin typeface="Times New Roman" panose="02020603050405020304" pitchFamily="18" charset="0"/>
              </a:defRPr>
            </a:lvl2pPr>
            <a:lvl3pPr marL="1143000" indent="-228600" defTabSz="1008063">
              <a:defRPr sz="2400">
                <a:solidFill>
                  <a:schemeClr val="bg1"/>
                </a:solidFill>
                <a:latin typeface="Times New Roman" panose="02020603050405020304" pitchFamily="18" charset="0"/>
              </a:defRPr>
            </a:lvl3pPr>
            <a:lvl4pPr marL="1600200" indent="-228600" defTabSz="1008063">
              <a:defRPr sz="2400">
                <a:solidFill>
                  <a:schemeClr val="bg1"/>
                </a:solidFill>
                <a:latin typeface="Times New Roman" panose="02020603050405020304" pitchFamily="18" charset="0"/>
              </a:defRPr>
            </a:lvl4pPr>
            <a:lvl5pPr marL="2057400" indent="-228600" defTabSz="1008063">
              <a:defRPr sz="2400">
                <a:solidFill>
                  <a:schemeClr val="bg1"/>
                </a:solidFill>
                <a:latin typeface="Times New Roman" panose="02020603050405020304" pitchFamily="18" charset="0"/>
              </a:defRPr>
            </a:lvl5pPr>
            <a:lvl6pPr marL="2514600" indent="-228600" defTabSz="10080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10080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10080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1008063" eaLnBrk="0" fontAlgn="base" hangingPunct="0">
              <a:spcBef>
                <a:spcPct val="0"/>
              </a:spcBef>
              <a:spcAft>
                <a:spcPct val="0"/>
              </a:spcAft>
              <a:defRPr sz="2400">
                <a:solidFill>
                  <a:schemeClr val="bg1"/>
                </a:solidFill>
                <a:latin typeface="Times New Roman" panose="02020603050405020304" pitchFamily="18" charset="0"/>
              </a:defRPr>
            </a:lvl9pPr>
          </a:lstStyle>
          <a:p>
            <a:pPr eaLnBrk="1" hangingPunct="1"/>
            <a:r>
              <a:rPr lang="en-US" altLang="en-US" sz="1814">
                <a:solidFill>
                  <a:schemeClr val="tx1"/>
                </a:solidFill>
                <a:latin typeface="Arial" panose="020B0604020202020204" pitchFamily="34" charset="0"/>
              </a:rPr>
              <a:t>Nei circuiti combinatori le uscite dipendono, in un determinato istante, unicamente dai valori assunti dagli ingressi nello stesso istante, ed inoltre il ripetersi di una eguale configurazione di ingresso produce necessariamente la medesima risposta delle uscite, senza tener conto delle precedenti situazioni.</a:t>
            </a:r>
            <a:endParaRPr lang="it-IT" altLang="en-US" sz="1814">
              <a:solidFill>
                <a:schemeClr val="tx1"/>
              </a:solidFill>
              <a:latin typeface="Arial" panose="020B0604020202020204" pitchFamily="34" charset="0"/>
            </a:endParaRPr>
          </a:p>
        </p:txBody>
      </p:sp>
      <p:pic>
        <p:nvPicPr>
          <p:cNvPr id="161795"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2" y="3573016"/>
            <a:ext cx="3048800" cy="151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796" name="Text Box 21"/>
          <p:cNvSpPr txBox="1">
            <a:spLocks noChangeArrowheads="1"/>
          </p:cNvSpPr>
          <p:nvPr/>
        </p:nvSpPr>
        <p:spPr bwMode="auto">
          <a:xfrm>
            <a:off x="1991571" y="5949266"/>
            <a:ext cx="8066286" cy="37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defTabSz="1008063">
              <a:defRPr sz="2400">
                <a:solidFill>
                  <a:schemeClr val="bg1"/>
                </a:solidFill>
                <a:latin typeface="Times New Roman" panose="02020603050405020304" pitchFamily="18" charset="0"/>
              </a:defRPr>
            </a:lvl1pPr>
            <a:lvl2pPr marL="742950" indent="-285750" defTabSz="1008063">
              <a:defRPr sz="2400">
                <a:solidFill>
                  <a:schemeClr val="bg1"/>
                </a:solidFill>
                <a:latin typeface="Times New Roman" panose="02020603050405020304" pitchFamily="18" charset="0"/>
              </a:defRPr>
            </a:lvl2pPr>
            <a:lvl3pPr marL="1143000" indent="-228600" defTabSz="1008063">
              <a:defRPr sz="2400">
                <a:solidFill>
                  <a:schemeClr val="bg1"/>
                </a:solidFill>
                <a:latin typeface="Times New Roman" panose="02020603050405020304" pitchFamily="18" charset="0"/>
              </a:defRPr>
            </a:lvl3pPr>
            <a:lvl4pPr marL="1600200" indent="-228600" defTabSz="1008063">
              <a:defRPr sz="2400">
                <a:solidFill>
                  <a:schemeClr val="bg1"/>
                </a:solidFill>
                <a:latin typeface="Times New Roman" panose="02020603050405020304" pitchFamily="18" charset="0"/>
              </a:defRPr>
            </a:lvl4pPr>
            <a:lvl5pPr marL="2057400" indent="-228600" defTabSz="1008063">
              <a:defRPr sz="2400">
                <a:solidFill>
                  <a:schemeClr val="bg1"/>
                </a:solidFill>
                <a:latin typeface="Times New Roman" panose="02020603050405020304" pitchFamily="18" charset="0"/>
              </a:defRPr>
            </a:lvl5pPr>
            <a:lvl6pPr marL="2514600" indent="-228600" defTabSz="10080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10080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10080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1008063" eaLnBrk="0" fontAlgn="base" hangingPunct="0">
              <a:spcBef>
                <a:spcPct val="0"/>
              </a:spcBef>
              <a:spcAft>
                <a:spcPct val="0"/>
              </a:spcAft>
              <a:defRPr sz="2400">
                <a:solidFill>
                  <a:schemeClr val="bg1"/>
                </a:solidFill>
                <a:latin typeface="Times New Roman" panose="02020603050405020304" pitchFamily="18" charset="0"/>
              </a:defRPr>
            </a:lvl9pPr>
          </a:lstStyle>
          <a:p>
            <a:pPr eaLnBrk="1" hangingPunct="1">
              <a:spcBef>
                <a:spcPct val="50000"/>
              </a:spcBef>
            </a:pPr>
            <a:r>
              <a:rPr lang="en-US" altLang="en-US" sz="1814">
                <a:solidFill>
                  <a:schemeClr val="tx1"/>
                </a:solidFill>
                <a:latin typeface="Arial" panose="020B0604020202020204" pitchFamily="34" charset="0"/>
              </a:rPr>
              <a:t>S = SET     R = RESET</a:t>
            </a:r>
            <a:endParaRPr lang="it-IT" altLang="en-US" sz="1814">
              <a:solidFill>
                <a:schemeClr val="tx1"/>
              </a:solidFill>
              <a:latin typeface="Arial" panose="020B0604020202020204" pitchFamily="34" charset="0"/>
            </a:endParaRPr>
          </a:p>
        </p:txBody>
      </p:sp>
      <p:sp>
        <p:nvSpPr>
          <p:cNvPr id="161797" name="Rectangle 22"/>
          <p:cNvSpPr>
            <a:spLocks noChangeArrowheads="1"/>
          </p:cNvSpPr>
          <p:nvPr/>
        </p:nvSpPr>
        <p:spPr bwMode="auto">
          <a:xfrm>
            <a:off x="2782213" y="1839667"/>
            <a:ext cx="6048635" cy="132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spAutoFit/>
          </a:bodyPr>
          <a:lstStyle>
            <a:lvl1pPr defTabSz="1008063">
              <a:defRPr sz="2400">
                <a:solidFill>
                  <a:schemeClr val="bg1"/>
                </a:solidFill>
                <a:latin typeface="Times New Roman" panose="02020603050405020304" pitchFamily="18" charset="0"/>
              </a:defRPr>
            </a:lvl1pPr>
            <a:lvl2pPr marL="742950" indent="-285750" defTabSz="1008063">
              <a:defRPr sz="2400">
                <a:solidFill>
                  <a:schemeClr val="bg1"/>
                </a:solidFill>
                <a:latin typeface="Times New Roman" panose="02020603050405020304" pitchFamily="18" charset="0"/>
              </a:defRPr>
            </a:lvl2pPr>
            <a:lvl3pPr marL="1143000" indent="-228600" defTabSz="1008063">
              <a:defRPr sz="2400">
                <a:solidFill>
                  <a:schemeClr val="bg1"/>
                </a:solidFill>
                <a:latin typeface="Times New Roman" panose="02020603050405020304" pitchFamily="18" charset="0"/>
              </a:defRPr>
            </a:lvl3pPr>
            <a:lvl4pPr marL="1600200" indent="-228600" defTabSz="1008063">
              <a:defRPr sz="2400">
                <a:solidFill>
                  <a:schemeClr val="bg1"/>
                </a:solidFill>
                <a:latin typeface="Times New Roman" panose="02020603050405020304" pitchFamily="18" charset="0"/>
              </a:defRPr>
            </a:lvl4pPr>
            <a:lvl5pPr marL="2057400" indent="-228600" defTabSz="1008063">
              <a:defRPr sz="2400">
                <a:solidFill>
                  <a:schemeClr val="bg1"/>
                </a:solidFill>
                <a:latin typeface="Times New Roman" panose="02020603050405020304" pitchFamily="18" charset="0"/>
              </a:defRPr>
            </a:lvl5pPr>
            <a:lvl6pPr marL="2514600" indent="-228600" defTabSz="10080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10080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10080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1008063" eaLnBrk="0" fontAlgn="base" hangingPunct="0">
              <a:spcBef>
                <a:spcPct val="0"/>
              </a:spcBef>
              <a:spcAft>
                <a:spcPct val="0"/>
              </a:spcAft>
              <a:defRPr sz="2400">
                <a:solidFill>
                  <a:schemeClr val="bg1"/>
                </a:solidFill>
                <a:latin typeface="Times New Roman" panose="02020603050405020304" pitchFamily="18" charset="0"/>
              </a:defRPr>
            </a:lvl9pPr>
          </a:lstStyle>
          <a:p>
            <a:pPr eaLnBrk="1" hangingPunct="1"/>
            <a:r>
              <a:rPr lang="it-IT" altLang="en-US" sz="1996" b="1">
                <a:solidFill>
                  <a:schemeClr val="tx1"/>
                </a:solidFill>
                <a:latin typeface="Arial" panose="020B0604020202020204" pitchFamily="34" charset="0"/>
              </a:rPr>
              <a:t>I circuiti sequenziali hanno l’uscita che dipende non solo dai valori attuali degli ingressi, ma anche dai valori precedenti; essi possiedono pertanto una </a:t>
            </a:r>
            <a:r>
              <a:rPr lang="it-IT" altLang="en-US" sz="1996" b="1">
                <a:solidFill>
                  <a:schemeClr val="accent2"/>
                </a:solidFill>
                <a:latin typeface="Arial" panose="020B0604020202020204" pitchFamily="34" charset="0"/>
              </a:rPr>
              <a:t>memoria</a:t>
            </a:r>
            <a:r>
              <a:rPr lang="it-IT" altLang="en-US" sz="1814">
                <a:solidFill>
                  <a:schemeClr val="tx1"/>
                </a:solidFill>
                <a:latin typeface="Arial" panose="020B0604020202020204" pitchFamily="34" charset="0"/>
              </a:rPr>
              <a:t>.</a:t>
            </a:r>
          </a:p>
        </p:txBody>
      </p:sp>
      <p:sp>
        <p:nvSpPr>
          <p:cNvPr id="161798" name="Rectangle 25"/>
          <p:cNvSpPr>
            <a:spLocks noChangeArrowheads="1"/>
          </p:cNvSpPr>
          <p:nvPr/>
        </p:nvSpPr>
        <p:spPr bwMode="auto">
          <a:xfrm>
            <a:off x="6384031" y="5229190"/>
            <a:ext cx="1942764" cy="43204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lvl1pPr defTabSz="1008063">
              <a:defRPr sz="2400">
                <a:solidFill>
                  <a:schemeClr val="bg1"/>
                </a:solidFill>
                <a:latin typeface="Times New Roman" panose="02020603050405020304" pitchFamily="18" charset="0"/>
              </a:defRPr>
            </a:lvl1pPr>
            <a:lvl2pPr marL="742950" indent="-285750" defTabSz="1008063">
              <a:defRPr sz="2400">
                <a:solidFill>
                  <a:schemeClr val="bg1"/>
                </a:solidFill>
                <a:latin typeface="Times New Roman" panose="02020603050405020304" pitchFamily="18" charset="0"/>
              </a:defRPr>
            </a:lvl2pPr>
            <a:lvl3pPr marL="1143000" indent="-228600" defTabSz="1008063">
              <a:defRPr sz="2400">
                <a:solidFill>
                  <a:schemeClr val="bg1"/>
                </a:solidFill>
                <a:latin typeface="Times New Roman" panose="02020603050405020304" pitchFamily="18" charset="0"/>
              </a:defRPr>
            </a:lvl3pPr>
            <a:lvl4pPr marL="1600200" indent="-228600" defTabSz="1008063">
              <a:defRPr sz="2400">
                <a:solidFill>
                  <a:schemeClr val="bg1"/>
                </a:solidFill>
                <a:latin typeface="Times New Roman" panose="02020603050405020304" pitchFamily="18" charset="0"/>
              </a:defRPr>
            </a:lvl4pPr>
            <a:lvl5pPr marL="2057400" indent="-228600" defTabSz="1008063">
              <a:defRPr sz="2400">
                <a:solidFill>
                  <a:schemeClr val="bg1"/>
                </a:solidFill>
                <a:latin typeface="Times New Roman" panose="02020603050405020304" pitchFamily="18" charset="0"/>
              </a:defRPr>
            </a:lvl5pPr>
            <a:lvl6pPr marL="2514600" indent="-228600" defTabSz="1008063"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defTabSz="1008063"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defTabSz="1008063"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defTabSz="1008063" eaLnBrk="0" fontAlgn="base" hangingPunct="0">
              <a:spcBef>
                <a:spcPct val="0"/>
              </a:spcBef>
              <a:spcAft>
                <a:spcPct val="0"/>
              </a:spcAft>
              <a:defRPr sz="2400">
                <a:solidFill>
                  <a:schemeClr val="bg1"/>
                </a:solidFill>
                <a:latin typeface="Times New Roman" panose="02020603050405020304" pitchFamily="18" charset="0"/>
              </a:defRPr>
            </a:lvl9pPr>
          </a:lstStyle>
          <a:p>
            <a:pPr algn="ctr" eaLnBrk="1" hangingPunct="1"/>
            <a:r>
              <a:rPr lang="en-US" altLang="en-US" sz="1814">
                <a:solidFill>
                  <a:schemeClr val="tx1"/>
                </a:solidFill>
                <a:latin typeface="Arial" panose="020B0604020202020204" pitchFamily="34" charset="0"/>
              </a:rPr>
              <a:t>Retroazioni</a:t>
            </a:r>
            <a:endParaRPr lang="it-IT" altLang="en-US" sz="1814">
              <a:solidFill>
                <a:schemeClr val="tx1"/>
              </a:solidFill>
              <a:latin typeface="Arial" panose="020B0604020202020204" pitchFamily="34" charset="0"/>
            </a:endParaRPr>
          </a:p>
        </p:txBody>
      </p:sp>
      <p:pic>
        <p:nvPicPr>
          <p:cNvPr id="161799"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877" y="3102086"/>
            <a:ext cx="3266263" cy="26441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800" name="Line 23"/>
          <p:cNvSpPr>
            <a:spLocks noChangeShapeType="1"/>
          </p:cNvSpPr>
          <p:nvPr/>
        </p:nvSpPr>
        <p:spPr bwMode="auto">
          <a:xfrm flipH="1" flipV="1">
            <a:off x="4727858" y="4077070"/>
            <a:ext cx="2282639" cy="124573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161801" name="Line 24"/>
          <p:cNvSpPr>
            <a:spLocks noChangeShapeType="1"/>
          </p:cNvSpPr>
          <p:nvPr/>
        </p:nvSpPr>
        <p:spPr bwMode="auto">
          <a:xfrm flipH="1" flipV="1">
            <a:off x="4331815" y="4604164"/>
            <a:ext cx="2874542" cy="98074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1633"/>
          </a:p>
        </p:txBody>
      </p:sp>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71</a:t>
            </a:fld>
            <a:endParaRPr lang="it-IT"/>
          </a:p>
        </p:txBody>
      </p:sp>
    </p:spTree>
    <p:extLst>
      <p:ext uri="{BB962C8B-B14F-4D97-AF65-F5344CB8AC3E}">
        <p14:creationId xmlns:p14="http://schemas.microsoft.com/office/powerpoint/2010/main" val="11187690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938284" y="345637"/>
            <a:ext cx="7949635" cy="535736"/>
          </a:xfrm>
        </p:spPr>
        <p:txBody>
          <a:bodyPr>
            <a:normAutofit fontScale="90000"/>
          </a:bodyPr>
          <a:lstStyle/>
          <a:p>
            <a:pPr eaLnBrk="1"/>
            <a:r>
              <a:rPr lang="en-US" altLang="en-US" sz="3266"/>
              <a:t>TERMINOLOGIA</a:t>
            </a:r>
            <a:endParaRPr lang="it-IT" altLang="en-US" sz="3266"/>
          </a:p>
        </p:txBody>
      </p:sp>
      <p:pic>
        <p:nvPicPr>
          <p:cNvPr id="163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210" y="941860"/>
            <a:ext cx="8043245" cy="537320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72</a:t>
            </a:fld>
            <a:endParaRPr lang="it-IT"/>
          </a:p>
        </p:txBody>
      </p:sp>
    </p:spTree>
    <p:extLst>
      <p:ext uri="{BB962C8B-B14F-4D97-AF65-F5344CB8AC3E}">
        <p14:creationId xmlns:p14="http://schemas.microsoft.com/office/powerpoint/2010/main" val="414565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8</a:t>
            </a:fld>
            <a:endParaRPr lang="it-IT"/>
          </a:p>
        </p:txBody>
      </p:sp>
      <p:sp>
        <p:nvSpPr>
          <p:cNvPr id="4" name="Rectangle 2"/>
          <p:cNvSpPr txBox="1">
            <a:spLocks noChangeArrowheads="1"/>
          </p:cNvSpPr>
          <p:nvPr/>
        </p:nvSpPr>
        <p:spPr>
          <a:xfrm>
            <a:off x="1938284" y="345637"/>
            <a:ext cx="7949635" cy="9937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a:t>REGOLO</a:t>
            </a:r>
            <a:endParaRPr lang="it-IT" altLang="en-US" dirty="0"/>
          </a:p>
        </p:txBody>
      </p:sp>
      <p:sp>
        <p:nvSpPr>
          <p:cNvPr id="5" name="Rectangle 5"/>
          <p:cNvSpPr>
            <a:spLocks noChangeArrowheads="1"/>
          </p:cNvSpPr>
          <p:nvPr/>
        </p:nvSpPr>
        <p:spPr bwMode="auto">
          <a:xfrm>
            <a:off x="1980049" y="3493807"/>
            <a:ext cx="8165657" cy="310758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anose="02020603050405020304" pitchFamily="18" charset="0"/>
              </a:defRPr>
            </a:lvl1pPr>
            <a:lvl2pPr marL="742950" indent="-285750">
              <a:defRPr sz="2400">
                <a:solidFill>
                  <a:schemeClr val="bg1"/>
                </a:solidFill>
                <a:latin typeface="Times New Roman" panose="02020603050405020304" pitchFamily="18" charset="0"/>
              </a:defRPr>
            </a:lvl2pPr>
            <a:lvl3pPr marL="1143000" indent="-228600">
              <a:defRPr sz="2400">
                <a:solidFill>
                  <a:schemeClr val="bg1"/>
                </a:solidFill>
                <a:latin typeface="Times New Roman" panose="02020603050405020304" pitchFamily="18" charset="0"/>
              </a:defRPr>
            </a:lvl3pPr>
            <a:lvl4pPr marL="1600200" indent="-228600">
              <a:defRPr sz="2400">
                <a:solidFill>
                  <a:schemeClr val="bg1"/>
                </a:solidFill>
                <a:latin typeface="Times New Roman" panose="02020603050405020304" pitchFamily="18" charset="0"/>
              </a:defRPr>
            </a:lvl4pPr>
            <a:lvl5pPr marL="2057400" indent="-228600">
              <a:defRPr sz="2400">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defRPr>
            </a:lvl9pPr>
          </a:lstStyle>
          <a:p>
            <a:r>
              <a:rPr lang="it-IT" altLang="en-US" sz="2177" b="1">
                <a:solidFill>
                  <a:schemeClr val="tx1"/>
                </a:solidFill>
              </a:rPr>
              <a:t>Regolo Calcolatore</a:t>
            </a:r>
          </a:p>
          <a:p>
            <a:r>
              <a:rPr lang="it-IT" altLang="en-US" sz="2177">
                <a:solidFill>
                  <a:schemeClr val="tx1"/>
                </a:solidFill>
              </a:rPr>
              <a:t>Inventato nel 1650 dal matematico inglese E. Gunter.</a:t>
            </a:r>
          </a:p>
          <a:p>
            <a:r>
              <a:rPr lang="it-IT" altLang="en-US" sz="2177">
                <a:solidFill>
                  <a:schemeClr val="tx1"/>
                </a:solidFill>
              </a:rPr>
              <a:t>Il principio di funzionamento si basa sulle proprietà dei logaritmi secondo cui il prodotto e il quoziente si ottengono, rispettivamente, con le operazioni di addizione e sottrazione e sull’impiego della sua scala logaritmica per moltiplicare e dividere</a:t>
            </a:r>
          </a:p>
          <a:p>
            <a:r>
              <a:rPr lang="it-IT" altLang="en-US" sz="2177">
                <a:solidFill>
                  <a:schemeClr val="tx1"/>
                </a:solidFill>
              </a:rPr>
              <a:t>a*b = 10^(log(a)+log(b))</a:t>
            </a:r>
          </a:p>
          <a:p>
            <a:r>
              <a:rPr lang="it-IT" altLang="en-US" sz="2177">
                <a:solidFill>
                  <a:schemeClr val="tx1"/>
                </a:solidFill>
              </a:rPr>
              <a:t>a/b = 10^(log(a)-log(b))</a:t>
            </a:r>
          </a:p>
          <a:p>
            <a:r>
              <a:rPr lang="it-IT" altLang="en-US" sz="2177">
                <a:solidFill>
                  <a:schemeClr val="tx1"/>
                </a:solidFill>
              </a:rPr>
              <a:t>E’ stato correntemente adoperato fino alla fine degli anni ‘60</a:t>
            </a:r>
          </a:p>
        </p:txBody>
      </p:sp>
      <p:pic>
        <p:nvPicPr>
          <p:cNvPr id="6" name="Picture 8" descr="ANd9GcS-T9hc-PxLnQkJk9LU5yPj48WXzYm473S8e-RamVOivHpmytZ5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591" y="881373"/>
            <a:ext cx="3984898" cy="265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45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p:txBody>
          <a:bodyPr/>
          <a:lstStyle/>
          <a:p>
            <a:fld id="{A4E9FAD9-772B-4BC1-9CB9-7B4D79D67CB7}" type="slidenum">
              <a:rPr lang="it-IT" smtClean="0"/>
              <a:t>9</a:t>
            </a:fld>
            <a:endParaRPr lang="it-IT"/>
          </a:p>
        </p:txBody>
      </p:sp>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857" y="0"/>
            <a:ext cx="4628646" cy="3358433"/>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161" y="3705510"/>
            <a:ext cx="4211002" cy="284429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7298" y="3591738"/>
            <a:ext cx="4265728" cy="3005596"/>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5433" y="1"/>
            <a:ext cx="4707855" cy="3349792"/>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255469"/>
      </p:ext>
    </p:extLst>
  </p:cSld>
  <p:clrMapOvr>
    <a:masterClrMapping/>
  </p:clrMapOvr>
  <p:transition spd="med"/>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2522</Words>
  <Application>Microsoft Office PowerPoint</Application>
  <PresentationFormat>Widescreen</PresentationFormat>
  <Paragraphs>716</Paragraphs>
  <Slides>72</Slides>
  <Notes>67</Notes>
  <HiddenSlides>0</HiddenSlides>
  <MMClips>0</MMClips>
  <ScaleCrop>false</ScaleCrop>
  <HeadingPairs>
    <vt:vector size="8" baseType="variant">
      <vt:variant>
        <vt:lpstr>Caratteri utilizzati</vt:lpstr>
      </vt:variant>
      <vt:variant>
        <vt:i4>12</vt:i4>
      </vt:variant>
      <vt:variant>
        <vt:lpstr>Tema</vt:lpstr>
      </vt:variant>
      <vt:variant>
        <vt:i4>3</vt:i4>
      </vt:variant>
      <vt:variant>
        <vt:lpstr>Server OLE incorporati</vt:lpstr>
      </vt:variant>
      <vt:variant>
        <vt:i4>2</vt:i4>
      </vt:variant>
      <vt:variant>
        <vt:lpstr>Titoli diapositive</vt:lpstr>
      </vt:variant>
      <vt:variant>
        <vt:i4>72</vt:i4>
      </vt:variant>
    </vt:vector>
  </HeadingPairs>
  <TitlesOfParts>
    <vt:vector size="89" baseType="lpstr">
      <vt:lpstr>Arial Unicode MS</vt:lpstr>
      <vt:lpstr>Arial</vt:lpstr>
      <vt:lpstr>Calibri</vt:lpstr>
      <vt:lpstr>Calibri Light</vt:lpstr>
      <vt:lpstr>Courier New</vt:lpstr>
      <vt:lpstr>Lusitana</vt:lpstr>
      <vt:lpstr>Roboto</vt:lpstr>
      <vt:lpstr>StarSymbol</vt:lpstr>
      <vt:lpstr>Symbol</vt:lpstr>
      <vt:lpstr>Tahoma</vt:lpstr>
      <vt:lpstr>Times New Roman</vt:lpstr>
      <vt:lpstr>Wingdings</vt:lpstr>
      <vt:lpstr>Tema di Office</vt:lpstr>
      <vt:lpstr>Personalizza struttura</vt:lpstr>
      <vt:lpstr>1_Personalizza struttura</vt:lpstr>
      <vt:lpstr>Immagine</vt:lpstr>
      <vt:lpstr>Foglio di lavoro</vt:lpstr>
      <vt:lpstr>Presentazione standard di PowerPoint</vt:lpstr>
      <vt:lpstr>Presentazione standard di PowerPoint</vt:lpstr>
      <vt:lpstr>PERCHE' IL COMPUTER?</vt:lpstr>
      <vt:lpstr>Presentazione standard di PowerPoint</vt:lpstr>
      <vt:lpstr>Presentazione standard di PowerPoint</vt:lpstr>
      <vt:lpstr>     MANO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Hardware</vt:lpstr>
      <vt:lpstr>Presentazione standard di PowerPoint</vt:lpstr>
      <vt:lpstr>Presentazione standard di PowerPoint</vt:lpstr>
      <vt:lpstr>Presentazione standard di PowerPoint</vt:lpstr>
      <vt:lpstr>Presentazione standard di PowerPoint</vt:lpstr>
      <vt:lpstr>ESEMPIO DI SOMMA  TRA  DUE BIT HALF ADDER</vt:lpstr>
      <vt:lpstr>ESEMPIO  di FULL ADDER</vt:lpstr>
      <vt:lpstr>ESEMPIO  di FULL ADDER a 4 bit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 </vt:lpstr>
      <vt:lpstr> </vt:lpstr>
      <vt:lpstr>CONSIDERAZIONI</vt:lpstr>
      <vt:lpstr>Presentazione standard di PowerPoint</vt:lpstr>
      <vt:lpstr>CENNI SUI CIRCUITI LOGICI </vt:lpstr>
      <vt:lpstr> </vt:lpstr>
      <vt:lpstr>Presentazione standard di PowerPoint</vt:lpstr>
      <vt:lpstr>Circuiti combinatori</vt:lpstr>
      <vt:lpstr>Esempio di CIRCUITO COMBINATORIO</vt:lpstr>
      <vt:lpstr>MULTIPLEXER</vt:lpstr>
      <vt:lpstr>CIRCUITI SEQUENZIALI</vt:lpstr>
      <vt:lpstr>Presentazione standard di PowerPoint</vt:lpstr>
      <vt:lpstr>TERMINOLOGIA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E LAB</dc:title>
  <dc:creator>Maurizio Quarta</dc:creator>
  <cp:lastModifiedBy>Maurizio Quarta</cp:lastModifiedBy>
  <cp:revision>14</cp:revision>
  <dcterms:created xsi:type="dcterms:W3CDTF">2020-09-30T15:43:51Z</dcterms:created>
  <dcterms:modified xsi:type="dcterms:W3CDTF">2021-10-02T15:57:31Z</dcterms:modified>
</cp:coreProperties>
</file>